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50">
          <p15:clr>
            <a:srgbClr val="A4A3A4"/>
          </p15:clr>
        </p15:guide>
        <p15:guide id="2" pos="370">
          <p15:clr>
            <a:srgbClr val="A4A3A4"/>
          </p15:clr>
        </p15:guide>
        <p15:guide id="3" orient="horz" pos="3912">
          <p15:clr>
            <a:srgbClr val="A4A3A4"/>
          </p15:clr>
        </p15:guide>
        <p15:guide id="4" pos="2857">
          <p15:clr>
            <a:srgbClr val="A4A3A4"/>
          </p15:clr>
        </p15:guide>
      </p15:sldGuideLst>
    </p:ext>
    <p:ext uri="GoogleSlidesCustomDataVersion2">
      <go:slidesCustomData xmlns:go="http://customooxmlschemas.google.com/" r:id="rId23" roundtripDataSignature="AMtx7mhdJ6VZ50LyyX1EzlUmjXDqs+/+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0" orient="horz"/>
        <p:guide pos="370"/>
        <p:guide pos="3912" orient="horz"/>
        <p:guide pos="2857"/>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1"/>
            <a:ext cx="3078427" cy="513508"/>
          </a:xfrm>
          <a:prstGeom prst="rect">
            <a:avLst/>
          </a:prstGeom>
          <a:noFill/>
          <a:ln>
            <a:noFill/>
          </a:ln>
        </p:spPr>
        <p:txBody>
          <a:bodyPr anchorCtr="0" anchor="t" bIns="49525" lIns="99050" spcFirstLastPara="1" rIns="99050" wrap="square" tIns="495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4023993" y="1"/>
            <a:ext cx="3078427" cy="513508"/>
          </a:xfrm>
          <a:prstGeom prst="rect">
            <a:avLst/>
          </a:prstGeom>
          <a:noFill/>
          <a:ln>
            <a:noFill/>
          </a:ln>
        </p:spPr>
        <p:txBody>
          <a:bodyPr anchorCtr="0" anchor="t" bIns="49525" lIns="99050" spcFirstLastPara="1" rIns="99050" wrap="square" tIns="495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1249363" y="1279525"/>
            <a:ext cx="4606925"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407" y="4925409"/>
            <a:ext cx="5683250" cy="4029879"/>
          </a:xfrm>
          <a:prstGeom prst="rect">
            <a:avLst/>
          </a:prstGeom>
          <a:noFill/>
          <a:ln>
            <a:noFill/>
          </a:ln>
        </p:spPr>
        <p:txBody>
          <a:bodyPr anchorCtr="0" anchor="t" bIns="49525" lIns="99050" spcFirstLastPara="1" rIns="99050" wrap="square" tIns="495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2" y="9721108"/>
            <a:ext cx="3078427" cy="513507"/>
          </a:xfrm>
          <a:prstGeom prst="rect">
            <a:avLst/>
          </a:prstGeom>
          <a:noFill/>
          <a:ln>
            <a:noFill/>
          </a:ln>
        </p:spPr>
        <p:txBody>
          <a:bodyPr anchorCtr="0" anchor="b" bIns="49525" lIns="99050" spcFirstLastPara="1" rIns="99050" wrap="square" tIns="495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4023993" y="9721108"/>
            <a:ext cx="3078427" cy="513507"/>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Malgun Gothic"/>
                <a:ea typeface="Malgun Gothic"/>
                <a:cs typeface="Malgun Gothic"/>
                <a:sym typeface="Malgun Gothic"/>
              </a:rPr>
              <a:t>‹#›</a:t>
            </a:fld>
            <a:endParaRPr b="0" i="0" sz="13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p:nvPr>
            <p:ph idx="2" type="sldImg"/>
          </p:nvPr>
        </p:nvSpPr>
        <p:spPr>
          <a:xfrm>
            <a:off x="1249363" y="1279525"/>
            <a:ext cx="4606925"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1:notes"/>
          <p:cNvSpPr txBox="1"/>
          <p:nvPr>
            <p:ph idx="1" type="body"/>
          </p:nvPr>
        </p:nvSpPr>
        <p:spPr>
          <a:xfrm>
            <a:off x="710407" y="4925409"/>
            <a:ext cx="5683250" cy="4029879"/>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06" name="Google Shape;106;p1:notes"/>
          <p:cNvSpPr txBox="1"/>
          <p:nvPr>
            <p:ph idx="12" type="sldNum"/>
          </p:nvPr>
        </p:nvSpPr>
        <p:spPr>
          <a:xfrm>
            <a:off x="4023993" y="9721108"/>
            <a:ext cx="3078427" cy="513507"/>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a6c5601af_0_108: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93" name="Google Shape;193;g23a6c5601af_0_108: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ab5acb92f_0_10: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02" name="Google Shape;202;g22ab5acb92f_0_10: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ab5acb92f_0_25: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11" name="Google Shape;211;g22ab5acb92f_0_25: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ab5acb92f_0_35: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20" name="Google Shape;220;g22ab5acb92f_0_35: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ab5acb92f_0_44: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28" name="Google Shape;228;g22ab5acb92f_0_44: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ab5acb92f_0_53: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36" name="Google Shape;236;g22ab5acb92f_0_53: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ab5acb92f_0_62: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44" name="Google Shape;244;g22ab5acb92f_0_62: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a6c5601af_0_137: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3a6c5601af_0_137: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252" name="Google Shape;252;g23a6c5601af_0_137: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710407" y="4925409"/>
            <a:ext cx="5683250" cy="4029879"/>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13" name="Google Shape;113;p2:notes"/>
          <p:cNvSpPr/>
          <p:nvPr>
            <p:ph idx="2" type="sldImg"/>
          </p:nvPr>
        </p:nvSpPr>
        <p:spPr>
          <a:xfrm>
            <a:off x="1249363" y="1279525"/>
            <a:ext cx="4606925"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a6c5601af_0_0: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22" name="Google Shape;122;g23a6c5601af_0_0: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a6c5601af_0_14: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23a6c5601af_0_14: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33" name="Google Shape;133;g23a6c5601af_0_14: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ab5acb92f_0_0: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22ab5acb92f_0_0: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42" name="Google Shape;142;g22ab5acb92f_0_0: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ab5acb92f_0_69: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2ab5acb92f_0_69: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52" name="Google Shape;152;g22ab5acb92f_0_69: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ab5acb92f_0_82: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2ab5acb92f_0_82: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62" name="Google Shape;162;g22ab5acb92f_0_82: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a6c5601af_0_87: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3a6c5601af_0_87: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72" name="Google Shape;172;g23a6c5601af_0_87:notes"/>
          <p:cNvSpPr txBox="1"/>
          <p:nvPr>
            <p:ph idx="12" type="sldNum"/>
          </p:nvPr>
        </p:nvSpPr>
        <p:spPr>
          <a:xfrm>
            <a:off x="4023993" y="9721108"/>
            <a:ext cx="3078300" cy="513600"/>
          </a:xfrm>
          <a:prstGeom prst="rect">
            <a:avLst/>
          </a:prstGeom>
          <a:noFill/>
          <a:ln>
            <a:noFill/>
          </a:ln>
        </p:spPr>
        <p:txBody>
          <a:bodyPr anchorCtr="0" anchor="b" bIns="49525" lIns="99050" spcFirstLastPara="1" rIns="99050" wrap="square" tIns="495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a6c5601af_0_65:notes"/>
          <p:cNvSpPr txBox="1"/>
          <p:nvPr>
            <p:ph idx="1" type="body"/>
          </p:nvPr>
        </p:nvSpPr>
        <p:spPr>
          <a:xfrm>
            <a:off x="710407" y="4925409"/>
            <a:ext cx="5683200" cy="4029900"/>
          </a:xfrm>
          <a:prstGeom prst="rect">
            <a:avLst/>
          </a:prstGeom>
          <a:noFill/>
          <a:ln>
            <a:noFill/>
          </a:ln>
        </p:spPr>
        <p:txBody>
          <a:bodyPr anchorCtr="0" anchor="t" bIns="49525" lIns="99050" spcFirstLastPara="1" rIns="99050" wrap="square" tIns="49525">
            <a:noAutofit/>
          </a:bodyPr>
          <a:lstStyle/>
          <a:p>
            <a:pPr indent="0" lvl="0" marL="0" rtl="0" algn="l">
              <a:lnSpc>
                <a:spcPct val="100000"/>
              </a:lnSpc>
              <a:spcBef>
                <a:spcPts val="0"/>
              </a:spcBef>
              <a:spcAft>
                <a:spcPts val="0"/>
              </a:spcAft>
              <a:buSzPts val="1400"/>
              <a:buNone/>
            </a:pPr>
            <a:r>
              <a:t/>
            </a:r>
            <a:endParaRPr/>
          </a:p>
        </p:txBody>
      </p:sp>
      <p:sp>
        <p:nvSpPr>
          <p:cNvPr id="181" name="Google Shape;181;g23a6c5601af_0_65:notes"/>
          <p:cNvSpPr/>
          <p:nvPr>
            <p:ph idx="2" type="sldImg"/>
          </p:nvPr>
        </p:nvSpPr>
        <p:spPr>
          <a:xfrm>
            <a:off x="1249363" y="1279525"/>
            <a:ext cx="46068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17"/>
          <p:cNvPicPr preferRelativeResize="0"/>
          <p:nvPr/>
        </p:nvPicPr>
        <p:blipFill rotWithShape="1">
          <a:blip r:embed="rId2">
            <a:alphaModFix/>
          </a:blip>
          <a:srcRect b="0" l="0" r="0" t="0"/>
          <a:stretch/>
        </p:blipFill>
        <p:spPr>
          <a:xfrm>
            <a:off x="0" y="1137982"/>
            <a:ext cx="9144000" cy="2327381"/>
          </a:xfrm>
          <a:prstGeom prst="rect">
            <a:avLst/>
          </a:prstGeom>
          <a:noFill/>
          <a:ln>
            <a:noFill/>
          </a:ln>
        </p:spPr>
      </p:pic>
      <p:pic>
        <p:nvPicPr>
          <p:cNvPr id="22" name="Google Shape;22;p17"/>
          <p:cNvPicPr preferRelativeResize="0"/>
          <p:nvPr/>
        </p:nvPicPr>
        <p:blipFill rotWithShape="1">
          <a:blip r:embed="rId3">
            <a:alphaModFix/>
          </a:blip>
          <a:srcRect b="0" l="0" r="30094" t="0"/>
          <a:stretch/>
        </p:blipFill>
        <p:spPr>
          <a:xfrm>
            <a:off x="474061" y="190628"/>
            <a:ext cx="3890121" cy="682583"/>
          </a:xfrm>
          <a:prstGeom prst="rect">
            <a:avLst/>
          </a:prstGeom>
          <a:noFill/>
          <a:ln>
            <a:noFill/>
          </a:ln>
        </p:spPr>
      </p:pic>
      <p:sp>
        <p:nvSpPr>
          <p:cNvPr id="23" name="Google Shape;23;p17"/>
          <p:cNvSpPr/>
          <p:nvPr/>
        </p:nvSpPr>
        <p:spPr>
          <a:xfrm>
            <a:off x="2637329" y="181103"/>
            <a:ext cx="1258396" cy="69210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a:ea typeface="Times"/>
              <a:cs typeface="Times"/>
              <a:sym typeface="Times"/>
            </a:endParaRPr>
          </a:p>
        </p:txBody>
      </p:sp>
      <p:pic>
        <p:nvPicPr>
          <p:cNvPr id="24" name="Google Shape;24;p17"/>
          <p:cNvPicPr preferRelativeResize="0"/>
          <p:nvPr/>
        </p:nvPicPr>
        <p:blipFill rotWithShape="1">
          <a:blip r:embed="rId4">
            <a:alphaModFix/>
          </a:blip>
          <a:srcRect b="0" l="0" r="0" t="0"/>
          <a:stretch/>
        </p:blipFill>
        <p:spPr>
          <a:xfrm>
            <a:off x="2370650" y="247026"/>
            <a:ext cx="1722909" cy="544435"/>
          </a:xfrm>
          <a:prstGeom prst="rect">
            <a:avLst/>
          </a:prstGeom>
          <a:noFill/>
          <a:ln>
            <a:noFill/>
          </a:ln>
        </p:spPr>
      </p:pic>
      <p:sp>
        <p:nvSpPr>
          <p:cNvPr id="25" name="Google Shape;25;p17"/>
          <p:cNvSpPr/>
          <p:nvPr/>
        </p:nvSpPr>
        <p:spPr>
          <a:xfrm>
            <a:off x="403797" y="210755"/>
            <a:ext cx="1787237" cy="69210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a:ea typeface="Times"/>
              <a:cs typeface="Times"/>
              <a:sym typeface="Times"/>
            </a:endParaRPr>
          </a:p>
        </p:txBody>
      </p:sp>
      <p:pic>
        <p:nvPicPr>
          <p:cNvPr id="26" name="Google Shape;26;p17"/>
          <p:cNvPicPr preferRelativeResize="0"/>
          <p:nvPr/>
        </p:nvPicPr>
        <p:blipFill rotWithShape="1">
          <a:blip r:embed="rId5">
            <a:alphaModFix/>
          </a:blip>
          <a:srcRect b="34437" l="0" r="0" t="0"/>
          <a:stretch/>
        </p:blipFill>
        <p:spPr>
          <a:xfrm>
            <a:off x="238064" y="181103"/>
            <a:ext cx="2176118" cy="610358"/>
          </a:xfrm>
          <a:prstGeom prst="rect">
            <a:avLst/>
          </a:prstGeom>
          <a:noFill/>
          <a:ln>
            <a:noFill/>
          </a:ln>
        </p:spPr>
      </p:pic>
      <p:sp>
        <p:nvSpPr>
          <p:cNvPr id="27" name="Google Shape;27;p17"/>
          <p:cNvSpPr/>
          <p:nvPr/>
        </p:nvSpPr>
        <p:spPr>
          <a:xfrm>
            <a:off x="4057303" y="247026"/>
            <a:ext cx="722518" cy="69210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a:ea typeface="Times"/>
              <a:cs typeface="Times"/>
              <a:sym typeface="Time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85" name="Shape 85"/>
        <p:cNvGrpSpPr/>
        <p:nvPr/>
      </p:nvGrpSpPr>
      <p:grpSpPr>
        <a:xfrm>
          <a:off x="0" y="0"/>
          <a:ext cx="0" cy="0"/>
          <a:chOff x="0" y="0"/>
          <a:chExt cx="0" cy="0"/>
        </a:xfrm>
      </p:grpSpPr>
      <p:sp>
        <p:nvSpPr>
          <p:cNvPr id="86" name="Google Shape;86;p2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91" name="Shape 91"/>
        <p:cNvGrpSpPr/>
        <p:nvPr/>
      </p:nvGrpSpPr>
      <p:grpSpPr>
        <a:xfrm>
          <a:off x="0" y="0"/>
          <a:ext cx="0" cy="0"/>
          <a:chOff x="0" y="0"/>
          <a:chExt cx="0" cy="0"/>
        </a:xfrm>
      </p:grpSpPr>
      <p:sp>
        <p:nvSpPr>
          <p:cNvPr id="92" name="Google Shape;92;p27"/>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97" name="Shape 97"/>
        <p:cNvGrpSpPr/>
        <p:nvPr/>
      </p:nvGrpSpPr>
      <p:grpSpPr>
        <a:xfrm>
          <a:off x="0" y="0"/>
          <a:ext cx="0" cy="0"/>
          <a:chOff x="0" y="0"/>
          <a:chExt cx="0" cy="0"/>
        </a:xfrm>
      </p:grpSpPr>
      <p:sp>
        <p:nvSpPr>
          <p:cNvPr id="98" name="Google Shape;98;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01" name="Google Shape;101;p28"/>
          <p:cNvPicPr preferRelativeResize="0"/>
          <p:nvPr/>
        </p:nvPicPr>
        <p:blipFill rotWithShape="1">
          <a:blip r:embed="rId2">
            <a:alphaModFix/>
          </a:blip>
          <a:srcRect b="0" l="0" r="0" t="0"/>
          <a:stretch/>
        </p:blipFill>
        <p:spPr>
          <a:xfrm>
            <a:off x="458607" y="496748"/>
            <a:ext cx="1941564" cy="620857"/>
          </a:xfrm>
          <a:prstGeom prst="rect">
            <a:avLst/>
          </a:prstGeom>
          <a:noFill/>
          <a:ln>
            <a:noFill/>
          </a:ln>
        </p:spPr>
      </p:pic>
      <p:pic>
        <p:nvPicPr>
          <p:cNvPr id="102" name="Google Shape;102;p28"/>
          <p:cNvPicPr preferRelativeResize="0"/>
          <p:nvPr/>
        </p:nvPicPr>
        <p:blipFill rotWithShape="1">
          <a:blip r:embed="rId3">
            <a:alphaModFix/>
          </a:blip>
          <a:srcRect b="0" l="0" r="0" t="0"/>
          <a:stretch/>
        </p:blipFill>
        <p:spPr>
          <a:xfrm>
            <a:off x="1037370" y="1642053"/>
            <a:ext cx="2270767" cy="52159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spTree>
      <p:nvGrpSpPr>
        <p:cNvPr id="28" name="Shape 28"/>
        <p:cNvGrpSpPr/>
        <p:nvPr/>
      </p:nvGrpSpPr>
      <p:grpSpPr>
        <a:xfrm>
          <a:off x="0" y="0"/>
          <a:ext cx="0" cy="0"/>
          <a:chOff x="0" y="0"/>
          <a:chExt cx="0" cy="0"/>
        </a:xfrm>
      </p:grpSpPr>
      <p:pic>
        <p:nvPicPr>
          <p:cNvPr descr="D:\kts\교수님발표자료\SimpleMain배경만들기\AVE PPT  Template-Body.png" id="29" name="Google Shape;29;p18"/>
          <p:cNvPicPr preferRelativeResize="0"/>
          <p:nvPr/>
        </p:nvPicPr>
        <p:blipFill rotWithShape="1">
          <a:blip r:embed="rId2">
            <a:alphaModFix/>
          </a:blip>
          <a:srcRect b="0" l="0" r="0" t="0"/>
          <a:stretch/>
        </p:blipFill>
        <p:spPr>
          <a:xfrm>
            <a:off x="1" y="-1"/>
            <a:ext cx="9144000" cy="6865841"/>
          </a:xfrm>
          <a:prstGeom prst="rect">
            <a:avLst/>
          </a:prstGeom>
          <a:noFill/>
          <a:ln>
            <a:noFill/>
          </a:ln>
        </p:spPr>
      </p:pic>
      <p:grpSp>
        <p:nvGrpSpPr>
          <p:cNvPr id="30" name="Google Shape;30;p18"/>
          <p:cNvGrpSpPr/>
          <p:nvPr/>
        </p:nvGrpSpPr>
        <p:grpSpPr>
          <a:xfrm>
            <a:off x="5877099" y="6159731"/>
            <a:ext cx="1301244" cy="500511"/>
            <a:chOff x="5175706" y="5446244"/>
            <a:chExt cx="1415719" cy="605652"/>
          </a:xfrm>
        </p:grpSpPr>
        <p:sp>
          <p:nvSpPr>
            <p:cNvPr id="31" name="Google Shape;31;p18"/>
            <p:cNvSpPr/>
            <p:nvPr/>
          </p:nvSpPr>
          <p:spPr>
            <a:xfrm>
              <a:off x="5344906" y="5459078"/>
              <a:ext cx="1088102" cy="50269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a:ea typeface="Times"/>
                <a:cs typeface="Times"/>
                <a:sym typeface="Times"/>
              </a:endParaRPr>
            </a:p>
          </p:txBody>
        </p:sp>
        <p:pic>
          <p:nvPicPr>
            <p:cNvPr id="32" name="Google Shape;32;p18"/>
            <p:cNvPicPr preferRelativeResize="0"/>
            <p:nvPr/>
          </p:nvPicPr>
          <p:blipFill rotWithShape="1">
            <a:blip r:embed="rId3">
              <a:alphaModFix/>
            </a:blip>
            <a:srcRect b="0" l="0" r="0" t="0"/>
            <a:stretch/>
          </p:blipFill>
          <p:spPr>
            <a:xfrm>
              <a:off x="5175706" y="5446244"/>
              <a:ext cx="1415719" cy="605652"/>
            </a:xfrm>
            <a:prstGeom prst="rect">
              <a:avLst/>
            </a:prstGeom>
            <a:noFill/>
            <a:ln>
              <a:noFill/>
            </a:ln>
          </p:spPr>
        </p:pic>
      </p:grpSp>
      <p:sp>
        <p:nvSpPr>
          <p:cNvPr id="33" name="Google Shape;33;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8"/>
          <p:cNvSpPr/>
          <p:nvPr/>
        </p:nvSpPr>
        <p:spPr>
          <a:xfrm>
            <a:off x="0" y="6638928"/>
            <a:ext cx="4572000" cy="219075"/>
          </a:xfrm>
          <a:prstGeom prst="rect">
            <a:avLst/>
          </a:prstGeom>
          <a:solidFill>
            <a:srgbClr val="00A4E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38" name="Google Shape;38;p18"/>
          <p:cNvSpPr/>
          <p:nvPr/>
        </p:nvSpPr>
        <p:spPr>
          <a:xfrm>
            <a:off x="4572000" y="6638928"/>
            <a:ext cx="3429000" cy="219075"/>
          </a:xfrm>
          <a:prstGeom prst="rect">
            <a:avLst/>
          </a:prstGeom>
          <a:solidFill>
            <a:srgbClr val="7AC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
        <p:nvSpPr>
          <p:cNvPr id="39" name="Google Shape;39;p18"/>
          <p:cNvSpPr/>
          <p:nvPr/>
        </p:nvSpPr>
        <p:spPr>
          <a:xfrm>
            <a:off x="8001000" y="6638928"/>
            <a:ext cx="1143000" cy="219075"/>
          </a:xfrm>
          <a:prstGeom prst="rect">
            <a:avLst/>
          </a:prstGeom>
          <a:solidFill>
            <a:srgbClr val="81787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40" name="Shape 40"/>
        <p:cNvGrpSpPr/>
        <p:nvPr/>
      </p:nvGrpSpPr>
      <p:grpSpPr>
        <a:xfrm>
          <a:off x="0" y="0"/>
          <a:ext cx="0" cy="0"/>
          <a:chOff x="0" y="0"/>
          <a:chExt cx="0" cy="0"/>
        </a:xfrm>
      </p:grpSpPr>
      <p:sp>
        <p:nvSpPr>
          <p:cNvPr id="41" name="Google Shape;41;p19"/>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1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6" name="Shape 46"/>
        <p:cNvGrpSpPr/>
        <p:nvPr/>
      </p:nvGrpSpPr>
      <p:grpSpPr>
        <a:xfrm>
          <a:off x="0" y="0"/>
          <a:ext cx="0" cy="0"/>
          <a:chOff x="0" y="0"/>
          <a:chExt cx="0" cy="0"/>
        </a:xfrm>
      </p:grpSpPr>
      <p:sp>
        <p:nvSpPr>
          <p:cNvPr id="47" name="Google Shape;47;p2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0"/>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53" name="Shape 53"/>
        <p:cNvGrpSpPr/>
        <p:nvPr/>
      </p:nvGrpSpPr>
      <p:grpSpPr>
        <a:xfrm>
          <a:off x="0" y="0"/>
          <a:ext cx="0" cy="0"/>
          <a:chOff x="0" y="0"/>
          <a:chExt cx="0" cy="0"/>
        </a:xfrm>
      </p:grpSpPr>
      <p:sp>
        <p:nvSpPr>
          <p:cNvPr id="54" name="Google Shape;54;p21"/>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21"/>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1"/>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21"/>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62" name="Shape 62"/>
        <p:cNvGrpSpPr/>
        <p:nvPr/>
      </p:nvGrpSpPr>
      <p:grpSpPr>
        <a:xfrm>
          <a:off x="0" y="0"/>
          <a:ext cx="0" cy="0"/>
          <a:chOff x="0" y="0"/>
          <a:chExt cx="0" cy="0"/>
        </a:xfrm>
      </p:grpSpPr>
      <p:sp>
        <p:nvSpPr>
          <p:cNvPr id="63" name="Google Shape;63;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67" name="Shape 67"/>
        <p:cNvGrpSpPr/>
        <p:nvPr/>
      </p:nvGrpSpPr>
      <p:grpSpPr>
        <a:xfrm>
          <a:off x="0" y="0"/>
          <a:ext cx="0" cy="0"/>
          <a:chOff x="0" y="0"/>
          <a:chExt cx="0" cy="0"/>
        </a:xfrm>
      </p:grpSpPr>
      <p:sp>
        <p:nvSpPr>
          <p:cNvPr id="68" name="Google Shape;68;p2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71" name="Shape 71"/>
        <p:cNvGrpSpPr/>
        <p:nvPr/>
      </p:nvGrpSpPr>
      <p:grpSpPr>
        <a:xfrm>
          <a:off x="0" y="0"/>
          <a:ext cx="0" cy="0"/>
          <a:chOff x="0" y="0"/>
          <a:chExt cx="0" cy="0"/>
        </a:xfrm>
      </p:grpSpPr>
      <p:sp>
        <p:nvSpPr>
          <p:cNvPr id="72" name="Google Shape;72;p24"/>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24"/>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2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78" name="Shape 78"/>
        <p:cNvGrpSpPr/>
        <p:nvPr/>
      </p:nvGrpSpPr>
      <p:grpSpPr>
        <a:xfrm>
          <a:off x="0" y="0"/>
          <a:ext cx="0" cy="0"/>
          <a:chOff x="0" y="0"/>
          <a:chExt cx="0" cy="0"/>
        </a:xfrm>
      </p:grpSpPr>
      <p:sp>
        <p:nvSpPr>
          <p:cNvPr id="79" name="Google Shape;79;p2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p:nvPr>
            <p:ph idx="2" type="pic"/>
          </p:nvPr>
        </p:nvSpPr>
        <p:spPr>
          <a:xfrm>
            <a:off x="3887391" y="987426"/>
            <a:ext cx="4629150" cy="4873625"/>
          </a:xfrm>
          <a:prstGeom prst="rect">
            <a:avLst/>
          </a:prstGeom>
          <a:noFill/>
          <a:ln>
            <a:noFill/>
          </a:ln>
        </p:spPr>
      </p:sp>
      <p:sp>
        <p:nvSpPr>
          <p:cNvPr id="81" name="Google Shape;81;p25"/>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2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6.jp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
          <p:cNvSpPr txBox="1"/>
          <p:nvPr>
            <p:ph type="ctrTitle"/>
          </p:nvPr>
        </p:nvSpPr>
        <p:spPr>
          <a:xfrm>
            <a:off x="-36512" y="4037588"/>
            <a:ext cx="9144000" cy="49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Fully Autonomous Smart Traffic Management System </a:t>
            </a:r>
            <a:endParaRPr b="1" sz="240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using Artificial Intelligence CNN and LSTM</a:t>
            </a:r>
            <a:endParaRPr b="1" sz="2400">
              <a:latin typeface="Times New Roman"/>
              <a:ea typeface="Times New Roman"/>
              <a:cs typeface="Times New Roman"/>
              <a:sym typeface="Times New Roman"/>
            </a:endParaRPr>
          </a:p>
        </p:txBody>
      </p:sp>
      <p:sp>
        <p:nvSpPr>
          <p:cNvPr id="109" name="Google Shape;109;p1"/>
          <p:cNvSpPr txBox="1"/>
          <p:nvPr/>
        </p:nvSpPr>
        <p:spPr>
          <a:xfrm>
            <a:off x="2830818" y="5610143"/>
            <a:ext cx="3482400" cy="785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Fundamental of Vehicular Electric Systems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Final Project Presentation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7F7F7F"/>
                </a:solidFill>
                <a:latin typeface="Calibri"/>
                <a:ea typeface="Calibri"/>
                <a:cs typeface="Calibri"/>
                <a:sym typeface="Calibri"/>
              </a:rPr>
              <a:t>April 26th 2023</a:t>
            </a:r>
            <a:endParaRPr b="0" i="0" sz="1500" u="none" cap="none" strike="noStrike">
              <a:solidFill>
                <a:srgbClr val="7F7F7F"/>
              </a:solidFill>
              <a:latin typeface="Calibri"/>
              <a:ea typeface="Calibri"/>
              <a:cs typeface="Calibri"/>
              <a:sym typeface="Calibri"/>
            </a:endParaRPr>
          </a:p>
        </p:txBody>
      </p:sp>
      <p:sp>
        <p:nvSpPr>
          <p:cNvPr id="110" name="Google Shape;110;p1"/>
          <p:cNvSpPr txBox="1"/>
          <p:nvPr/>
        </p:nvSpPr>
        <p:spPr>
          <a:xfrm>
            <a:off x="2295785" y="4886117"/>
            <a:ext cx="4578600" cy="369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Christofel Rio Goenawan - 20233970</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3a6c5601af_0_108"/>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Measure the Solutions ?</a:t>
            </a:r>
            <a:endParaRPr b="1" sz="2800">
              <a:latin typeface="Times New Roman"/>
              <a:ea typeface="Times New Roman"/>
              <a:cs typeface="Times New Roman"/>
              <a:sym typeface="Times New Roman"/>
            </a:endParaRPr>
          </a:p>
        </p:txBody>
      </p:sp>
      <p:sp>
        <p:nvSpPr>
          <p:cNvPr id="196" name="Google Shape;196;g23a6c5601af_0_10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7" name="Google Shape;197;g23a6c5601af_0_108"/>
          <p:cNvSpPr txBox="1"/>
          <p:nvPr/>
        </p:nvSpPr>
        <p:spPr>
          <a:xfrm>
            <a:off x="514350" y="1099075"/>
            <a:ext cx="7911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One of the Important Thing in Traffic Congestion is Traffic Congestion Flow Rate that is How Many Cars and Motorcycles runs through Traffic Congestion per Time. </a:t>
            </a:r>
            <a:endParaRPr b="0" i="0" sz="2000" u="none" cap="none" strike="noStrike">
              <a:solidFill>
                <a:schemeClr val="accent6"/>
              </a:solidFill>
              <a:latin typeface="Times New Roman"/>
              <a:ea typeface="Times New Roman"/>
              <a:cs typeface="Times New Roman"/>
              <a:sym typeface="Times New Roman"/>
            </a:endParaRPr>
          </a:p>
        </p:txBody>
      </p:sp>
      <p:pic>
        <p:nvPicPr>
          <p:cNvPr id="198" name="Google Shape;198;g23a6c5601af_0_108"/>
          <p:cNvPicPr preferRelativeResize="0"/>
          <p:nvPr/>
        </p:nvPicPr>
        <p:blipFill rotWithShape="1">
          <a:blip r:embed="rId3">
            <a:alphaModFix/>
          </a:blip>
          <a:srcRect b="0" l="0" r="0" t="0"/>
          <a:stretch/>
        </p:blipFill>
        <p:spPr>
          <a:xfrm>
            <a:off x="457288" y="2818425"/>
            <a:ext cx="8156424" cy="731650"/>
          </a:xfrm>
          <a:prstGeom prst="rect">
            <a:avLst/>
          </a:prstGeom>
          <a:noFill/>
          <a:ln>
            <a:noFill/>
          </a:ln>
        </p:spPr>
      </p:pic>
      <p:sp>
        <p:nvSpPr>
          <p:cNvPr id="199" name="Google Shape;199;g23a6c5601af_0_108"/>
          <p:cNvSpPr txBox="1"/>
          <p:nvPr/>
        </p:nvSpPr>
        <p:spPr>
          <a:xfrm>
            <a:off x="1125550" y="3657600"/>
            <a:ext cx="68199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Writer Will Compare Traffic Congestion Flow Rate and Trip Travel Time of Smart Traffic Management Systems using Artificial Intelligence to Know What is Car What is Motorcycle , etc and Traffic Management System in South East Asia</a:t>
            </a:r>
            <a:endParaRPr b="0" i="0" sz="2000" u="none" cap="none" strike="noStrike">
              <a:solidFill>
                <a:schemeClr val="accent6"/>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2ab5acb92f_0_10"/>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05" name="Google Shape;205;g22ab5acb92f_0_1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6" name="Google Shape;206;g22ab5acb92f_0_10"/>
          <p:cNvSpPr txBox="1"/>
          <p:nvPr/>
        </p:nvSpPr>
        <p:spPr>
          <a:xfrm>
            <a:off x="514350" y="1150125"/>
            <a:ext cx="7798500" cy="1619100"/>
          </a:xfrm>
          <a:prstGeom prst="rect">
            <a:avLst/>
          </a:prstGeom>
          <a:noFill/>
          <a:ln>
            <a:noFill/>
          </a:ln>
        </p:spPr>
        <p:txBody>
          <a:bodyPr anchorCtr="0" anchor="t" bIns="45700" lIns="91425" spcFirstLastPara="1" rIns="91425" wrap="square" tIns="45700">
            <a:spAutoFit/>
          </a:bodyPr>
          <a:lstStyle/>
          <a:p>
            <a:pPr indent="-317482" lvl="0" marL="342882" marR="0" rtl="0" algn="l">
              <a:lnSpc>
                <a:spcPct val="130000"/>
              </a:lnSpc>
              <a:spcBef>
                <a:spcPts val="0"/>
              </a:spcBef>
              <a:spcAft>
                <a:spcPts val="0"/>
              </a:spcAft>
              <a:buClr>
                <a:schemeClr val="dk1"/>
              </a:buClr>
              <a:buSzPts val="1600"/>
              <a:buFont typeface="Noto Sans Symbols"/>
              <a:buChar char="▪"/>
            </a:pPr>
            <a:r>
              <a:rPr lang="en-US" sz="1600">
                <a:solidFill>
                  <a:schemeClr val="dk1"/>
                </a:solidFill>
                <a:latin typeface="Times New Roman"/>
                <a:ea typeface="Times New Roman"/>
                <a:cs typeface="Times New Roman"/>
                <a:sym typeface="Times New Roman"/>
              </a:rPr>
              <a:t>Best Tuning Hyperparameter are </a:t>
            </a:r>
            <a:r>
              <a:rPr b="1" lang="en-US" sz="1600">
                <a:solidFill>
                  <a:srgbClr val="7AC141"/>
                </a:solidFill>
                <a:latin typeface="Times New Roman"/>
                <a:ea typeface="Times New Roman"/>
                <a:cs typeface="Times New Roman"/>
                <a:sym typeface="Times New Roman"/>
              </a:rPr>
              <a:t>Tuning Hyperparameter Search 1 with Parameter Learning Rate 0 0.0052 , Parameter Momentum 0.595 , Parameter Mosaic 0.36 , Parameter Degrees 72 , Parameter Scale 1.32 , and Parameter Weight Decay 0.0005 with Mean Average Precision 0.4034 that is Almost 50 % more higher than other Tuning Hyperparameter YOLO V5 </a:t>
            </a:r>
            <a:r>
              <a:rPr b="1" lang="en-US" sz="1600">
                <a:solidFill>
                  <a:srgbClr val="7AC141"/>
                </a:solidFill>
                <a:latin typeface="Times New Roman"/>
                <a:ea typeface="Times New Roman"/>
                <a:cs typeface="Times New Roman"/>
                <a:sym typeface="Times New Roman"/>
              </a:rPr>
              <a:t>( Around 0.2852 )</a:t>
            </a:r>
            <a:endParaRPr b="1" i="0" sz="1600" u="none" cap="none" strike="noStrike">
              <a:solidFill>
                <a:srgbClr val="7AC141"/>
              </a:solidFill>
              <a:latin typeface="Times New Roman"/>
              <a:ea typeface="Times New Roman"/>
              <a:cs typeface="Times New Roman"/>
              <a:sym typeface="Times New Roman"/>
            </a:endParaRPr>
          </a:p>
        </p:txBody>
      </p:sp>
      <p:pic>
        <p:nvPicPr>
          <p:cNvPr id="207" name="Google Shape;207;g22ab5acb92f_0_10"/>
          <p:cNvPicPr preferRelativeResize="0"/>
          <p:nvPr/>
        </p:nvPicPr>
        <p:blipFill>
          <a:blip r:embed="rId3">
            <a:alphaModFix/>
          </a:blip>
          <a:stretch>
            <a:fillRect/>
          </a:stretch>
        </p:blipFill>
        <p:spPr>
          <a:xfrm>
            <a:off x="514350" y="3133500"/>
            <a:ext cx="4026500" cy="1989225"/>
          </a:xfrm>
          <a:prstGeom prst="rect">
            <a:avLst/>
          </a:prstGeom>
          <a:noFill/>
          <a:ln>
            <a:noFill/>
          </a:ln>
        </p:spPr>
      </p:pic>
      <p:pic>
        <p:nvPicPr>
          <p:cNvPr id="208" name="Google Shape;208;g22ab5acb92f_0_10"/>
          <p:cNvPicPr preferRelativeResize="0"/>
          <p:nvPr/>
        </p:nvPicPr>
        <p:blipFill>
          <a:blip r:embed="rId4">
            <a:alphaModFix/>
          </a:blip>
          <a:stretch>
            <a:fillRect/>
          </a:stretch>
        </p:blipFill>
        <p:spPr>
          <a:xfrm>
            <a:off x="4674250" y="2769225"/>
            <a:ext cx="4137251" cy="3296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2ab5acb92f_0_25"/>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14" name="Google Shape;214;g22ab5acb92f_0_2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5" name="Google Shape;215;g22ab5acb92f_0_25"/>
          <p:cNvSpPr txBox="1"/>
          <p:nvPr/>
        </p:nvSpPr>
        <p:spPr>
          <a:xfrm>
            <a:off x="514350" y="1150125"/>
            <a:ext cx="7798500" cy="978900"/>
          </a:xfrm>
          <a:prstGeom prst="rect">
            <a:avLst/>
          </a:prstGeom>
          <a:noFill/>
          <a:ln>
            <a:noFill/>
          </a:ln>
        </p:spPr>
        <p:txBody>
          <a:bodyPr anchorCtr="0" anchor="t" bIns="45700" lIns="91425" spcFirstLastPara="1" rIns="91425" wrap="square" tIns="45700">
            <a:spAutoFit/>
          </a:bodyPr>
          <a:lstStyle/>
          <a:p>
            <a:pPr indent="-317482" lvl="0" marL="342882" marR="0" rtl="0" algn="l">
              <a:lnSpc>
                <a:spcPct val="130000"/>
              </a:lnSpc>
              <a:spcBef>
                <a:spcPts val="0"/>
              </a:spcBef>
              <a:spcAft>
                <a:spcPts val="0"/>
              </a:spcAft>
              <a:buClr>
                <a:srgbClr val="7AC141"/>
              </a:buClr>
              <a:buSzPts val="1600"/>
              <a:buFont typeface="Noto Sans Symbols"/>
              <a:buChar char="▪"/>
            </a:pPr>
            <a:r>
              <a:rPr b="1" lang="en-US" sz="1600">
                <a:solidFill>
                  <a:srgbClr val="7AC141"/>
                </a:solidFill>
                <a:latin typeface="Times New Roman"/>
                <a:ea typeface="Times New Roman"/>
                <a:cs typeface="Times New Roman"/>
                <a:sym typeface="Times New Roman"/>
              </a:rPr>
              <a:t>Traffic Management Vehicles Detection with Best Tuning Hyperparameter Have Mean Average Precision 0.78721 and Mean Average Precision Traffic Management Cars Detection 0.92351</a:t>
            </a:r>
            <a:endParaRPr b="1" i="0" sz="1600" u="none" cap="none" strike="noStrike">
              <a:solidFill>
                <a:srgbClr val="7AC141"/>
              </a:solidFill>
              <a:latin typeface="Times New Roman"/>
              <a:ea typeface="Times New Roman"/>
              <a:cs typeface="Times New Roman"/>
              <a:sym typeface="Times New Roman"/>
            </a:endParaRPr>
          </a:p>
        </p:txBody>
      </p:sp>
      <p:pic>
        <p:nvPicPr>
          <p:cNvPr id="216" name="Google Shape;216;g22ab5acb92f_0_25"/>
          <p:cNvPicPr preferRelativeResize="0"/>
          <p:nvPr/>
        </p:nvPicPr>
        <p:blipFill>
          <a:blip r:embed="rId3">
            <a:alphaModFix/>
          </a:blip>
          <a:stretch>
            <a:fillRect/>
          </a:stretch>
        </p:blipFill>
        <p:spPr>
          <a:xfrm>
            <a:off x="225150" y="2589125"/>
            <a:ext cx="4677048" cy="2338524"/>
          </a:xfrm>
          <a:prstGeom prst="rect">
            <a:avLst/>
          </a:prstGeom>
          <a:noFill/>
          <a:ln>
            <a:noFill/>
          </a:ln>
        </p:spPr>
      </p:pic>
      <p:pic>
        <p:nvPicPr>
          <p:cNvPr id="217" name="Google Shape;217;g22ab5acb92f_0_25"/>
          <p:cNvPicPr preferRelativeResize="0"/>
          <p:nvPr/>
        </p:nvPicPr>
        <p:blipFill>
          <a:blip r:embed="rId4">
            <a:alphaModFix/>
          </a:blip>
          <a:stretch>
            <a:fillRect/>
          </a:stretch>
        </p:blipFill>
        <p:spPr>
          <a:xfrm>
            <a:off x="4902200" y="2271313"/>
            <a:ext cx="3965527" cy="2974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2ab5acb92f_0_35"/>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23" name="Google Shape;223;g22ab5acb92f_0_3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4" name="Google Shape;224;g22ab5acb92f_0_35"/>
          <p:cNvSpPr txBox="1"/>
          <p:nvPr/>
        </p:nvSpPr>
        <p:spPr>
          <a:xfrm>
            <a:off x="514350" y="1150125"/>
            <a:ext cx="7798500" cy="1299000"/>
          </a:xfrm>
          <a:prstGeom prst="rect">
            <a:avLst/>
          </a:prstGeom>
          <a:noFill/>
          <a:ln>
            <a:noFill/>
          </a:ln>
        </p:spPr>
        <p:txBody>
          <a:bodyPr anchorCtr="0" anchor="t" bIns="45700" lIns="91425" spcFirstLastPara="1" rIns="91425" wrap="square" tIns="45700">
            <a:spAutoFit/>
          </a:bodyPr>
          <a:lstStyle/>
          <a:p>
            <a:pPr indent="-330200" lvl="0" marL="457200" rtl="0" algn="l">
              <a:lnSpc>
                <a:spcPct val="130000"/>
              </a:lnSpc>
              <a:spcBef>
                <a:spcPts val="0"/>
              </a:spcBef>
              <a:spcAft>
                <a:spcPts val="0"/>
              </a:spcAft>
              <a:buClr>
                <a:srgbClr val="7AC141"/>
              </a:buClr>
              <a:buSzPts val="1600"/>
              <a:buFont typeface="Noto Sans Symbols"/>
              <a:buChar char="▪"/>
            </a:pPr>
            <a:r>
              <a:rPr b="1" lang="en-US" sz="1600">
                <a:solidFill>
                  <a:srgbClr val="7AC141"/>
                </a:solidFill>
                <a:latin typeface="Times New Roman"/>
                <a:ea typeface="Times New Roman"/>
                <a:cs typeface="Times New Roman"/>
                <a:sym typeface="Times New Roman"/>
              </a:rPr>
              <a:t>Traffic Management Vehicles Detection with Best Tuning Hyperparameter Have Mean Average Precision 0.78721 and Mean Average Precision Traffic Management Cars Detection 0.92351</a:t>
            </a:r>
            <a:endParaRPr b="1" sz="1600">
              <a:solidFill>
                <a:srgbClr val="7AC141"/>
              </a:solidFill>
              <a:latin typeface="Times New Roman"/>
              <a:ea typeface="Times New Roman"/>
              <a:cs typeface="Times New Roman"/>
              <a:sym typeface="Times New Roman"/>
            </a:endParaRPr>
          </a:p>
          <a:p>
            <a:pPr indent="0" lvl="0" marL="0" marR="0" rtl="0" algn="l">
              <a:lnSpc>
                <a:spcPct val="13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pic>
        <p:nvPicPr>
          <p:cNvPr id="225" name="Google Shape;225;g22ab5acb92f_0_35"/>
          <p:cNvPicPr preferRelativeResize="0"/>
          <p:nvPr/>
        </p:nvPicPr>
        <p:blipFill>
          <a:blip r:embed="rId3">
            <a:alphaModFix/>
          </a:blip>
          <a:stretch>
            <a:fillRect/>
          </a:stretch>
        </p:blipFill>
        <p:spPr>
          <a:xfrm>
            <a:off x="972663" y="2310575"/>
            <a:ext cx="6287870" cy="3602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2ab5acb92f_0_44"/>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31" name="Google Shape;231;g22ab5acb92f_0_4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2" name="Google Shape;232;g22ab5acb92f_0_44"/>
          <p:cNvSpPr txBox="1"/>
          <p:nvPr/>
        </p:nvSpPr>
        <p:spPr>
          <a:xfrm>
            <a:off x="514350" y="1150125"/>
            <a:ext cx="7798500" cy="1582200"/>
          </a:xfrm>
          <a:prstGeom prst="rect">
            <a:avLst/>
          </a:prstGeom>
          <a:noFill/>
          <a:ln>
            <a:noFill/>
          </a:ln>
        </p:spPr>
        <p:txBody>
          <a:bodyPr anchorCtr="0" anchor="t" bIns="45700" lIns="91425" spcFirstLastPara="1" rIns="91425" wrap="square" tIns="45700">
            <a:spAutoFit/>
          </a:bodyPr>
          <a:lstStyle/>
          <a:p>
            <a:pPr indent="-317482" lvl="0" marL="342882" marR="0" rtl="0" algn="l">
              <a:lnSpc>
                <a:spcPct val="130000"/>
              </a:lnSpc>
              <a:spcBef>
                <a:spcPts val="0"/>
              </a:spcBef>
              <a:spcAft>
                <a:spcPts val="0"/>
              </a:spcAft>
              <a:buClr>
                <a:srgbClr val="7AC141"/>
              </a:buClr>
              <a:buSzPts val="1600"/>
              <a:buFont typeface="Noto Sans Symbols"/>
              <a:buChar char="▪"/>
            </a:pPr>
            <a:r>
              <a:rPr b="1" lang="en-US" sz="1600">
                <a:solidFill>
                  <a:srgbClr val="7AC141"/>
                </a:solidFill>
                <a:latin typeface="Times New Roman"/>
                <a:ea typeface="Times New Roman"/>
                <a:cs typeface="Times New Roman"/>
                <a:sym typeface="Times New Roman"/>
              </a:rPr>
              <a:t>Traffic Management Vehicles Prediction using Recurrent Neural Network LSTM Predict Traffic Management Vehicles next 12 Hours with </a:t>
            </a:r>
            <a:endParaRPr b="1" sz="1600">
              <a:solidFill>
                <a:srgbClr val="7AC141"/>
              </a:solidFill>
              <a:latin typeface="Times New Roman"/>
              <a:ea typeface="Times New Roman"/>
              <a:cs typeface="Times New Roman"/>
              <a:sym typeface="Times New Roman"/>
            </a:endParaRPr>
          </a:p>
          <a:p>
            <a:pPr indent="0" lvl="0" marL="457200" marR="0" rtl="0" algn="l">
              <a:lnSpc>
                <a:spcPct val="130000"/>
              </a:lnSpc>
              <a:spcBef>
                <a:spcPts val="0"/>
              </a:spcBef>
              <a:spcAft>
                <a:spcPts val="0"/>
              </a:spcAft>
              <a:buNone/>
            </a:pPr>
            <a:r>
              <a:rPr b="1" lang="en-US" sz="2400">
                <a:solidFill>
                  <a:srgbClr val="7AC141"/>
                </a:solidFill>
                <a:latin typeface="Times New Roman"/>
                <a:ea typeface="Times New Roman"/>
                <a:cs typeface="Times New Roman"/>
                <a:sym typeface="Times New Roman"/>
              </a:rPr>
              <a:t>Mean Square Error 4.521 and </a:t>
            </a:r>
            <a:endParaRPr b="1" sz="2400">
              <a:solidFill>
                <a:srgbClr val="7AC141"/>
              </a:solidFill>
              <a:latin typeface="Times New Roman"/>
              <a:ea typeface="Times New Roman"/>
              <a:cs typeface="Times New Roman"/>
              <a:sym typeface="Times New Roman"/>
            </a:endParaRPr>
          </a:p>
          <a:p>
            <a:pPr indent="0" lvl="0" marL="457200" marR="0" rtl="0" algn="l">
              <a:lnSpc>
                <a:spcPct val="130000"/>
              </a:lnSpc>
              <a:spcBef>
                <a:spcPts val="0"/>
              </a:spcBef>
              <a:spcAft>
                <a:spcPts val="0"/>
              </a:spcAft>
              <a:buNone/>
            </a:pPr>
            <a:r>
              <a:rPr b="1" lang="en-US" sz="2400">
                <a:solidFill>
                  <a:srgbClr val="7AC141"/>
                </a:solidFill>
                <a:latin typeface="Times New Roman"/>
                <a:ea typeface="Times New Roman"/>
                <a:cs typeface="Times New Roman"/>
                <a:sym typeface="Times New Roman"/>
              </a:rPr>
              <a:t>Root Mean Square Error 2.2342</a:t>
            </a:r>
            <a:endParaRPr b="1" i="0" sz="2400" u="none" cap="none" strike="noStrike">
              <a:solidFill>
                <a:srgbClr val="7AC141"/>
              </a:solidFill>
              <a:latin typeface="Times New Roman"/>
              <a:ea typeface="Times New Roman"/>
              <a:cs typeface="Times New Roman"/>
              <a:sym typeface="Times New Roman"/>
            </a:endParaRPr>
          </a:p>
        </p:txBody>
      </p:sp>
      <p:pic>
        <p:nvPicPr>
          <p:cNvPr id="233" name="Google Shape;233;g22ab5acb92f_0_44"/>
          <p:cNvPicPr preferRelativeResize="0"/>
          <p:nvPr/>
        </p:nvPicPr>
        <p:blipFill>
          <a:blip r:embed="rId3">
            <a:alphaModFix/>
          </a:blip>
          <a:stretch>
            <a:fillRect/>
          </a:stretch>
        </p:blipFill>
        <p:spPr>
          <a:xfrm>
            <a:off x="692350" y="2884725"/>
            <a:ext cx="6848475" cy="317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2ab5acb92f_0_53"/>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39" name="Google Shape;239;g22ab5acb92f_0_5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0" name="Google Shape;240;g22ab5acb92f_0_53"/>
          <p:cNvSpPr txBox="1"/>
          <p:nvPr/>
        </p:nvSpPr>
        <p:spPr>
          <a:xfrm>
            <a:off x="514350" y="1005550"/>
            <a:ext cx="7798500" cy="25797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1600">
                <a:solidFill>
                  <a:srgbClr val="B7B7B7"/>
                </a:solidFill>
                <a:latin typeface="Times New Roman"/>
                <a:ea typeface="Times New Roman"/>
                <a:cs typeface="Times New Roman"/>
                <a:sym typeface="Times New Roman"/>
              </a:rPr>
              <a:t>After Simulation of Smart Traffic Management System in Traffic Management System Simulation CARLA We got </a:t>
            </a:r>
            <a:endParaRPr b="1" sz="1600">
              <a:solidFill>
                <a:srgbClr val="B7B7B7"/>
              </a:solidFill>
              <a:latin typeface="Times New Roman"/>
              <a:ea typeface="Times New Roman"/>
              <a:cs typeface="Times New Roman"/>
              <a:sym typeface="Times New Roman"/>
            </a:endParaRPr>
          </a:p>
          <a:p>
            <a:pPr indent="0" lvl="0" marL="0" marR="0" rtl="0" algn="l">
              <a:lnSpc>
                <a:spcPct val="130000"/>
              </a:lnSpc>
              <a:spcBef>
                <a:spcPts val="0"/>
              </a:spcBef>
              <a:spcAft>
                <a:spcPts val="0"/>
              </a:spcAft>
              <a:buNone/>
            </a:pPr>
            <a:r>
              <a:rPr b="1" lang="en-US" sz="1600">
                <a:solidFill>
                  <a:srgbClr val="7AC141"/>
                </a:solidFill>
                <a:latin typeface="Times New Roman"/>
                <a:ea typeface="Times New Roman"/>
                <a:cs typeface="Times New Roman"/>
                <a:sym typeface="Times New Roman"/>
              </a:rPr>
              <a:t>Traffic Management Congestion Flow Rate with Traffic Management System ( 21 Vehicles / Minutes ) is 50 % Higher than Traffic Management Congestion Rate without Smart Traffic Management System ( Around 15 Vehicles / Minute )</a:t>
            </a:r>
            <a:r>
              <a:rPr b="1" lang="en-US" sz="1600">
                <a:solidFill>
                  <a:schemeClr val="dk1"/>
                </a:solidFill>
                <a:latin typeface="Times New Roman"/>
                <a:ea typeface="Times New Roman"/>
                <a:cs typeface="Times New Roman"/>
                <a:sym typeface="Times New Roman"/>
              </a:rPr>
              <a:t> </a:t>
            </a:r>
            <a:r>
              <a:rPr b="1" lang="en-US" sz="1600">
                <a:solidFill>
                  <a:srgbClr val="7AC141"/>
                </a:solidFill>
                <a:latin typeface="Times New Roman"/>
                <a:ea typeface="Times New Roman"/>
                <a:cs typeface="Times New Roman"/>
                <a:sym typeface="Times New Roman"/>
              </a:rPr>
              <a:t>and </a:t>
            </a:r>
            <a:endParaRPr b="1" sz="1600">
              <a:solidFill>
                <a:srgbClr val="7AC141"/>
              </a:solidFill>
              <a:latin typeface="Times New Roman"/>
              <a:ea typeface="Times New Roman"/>
              <a:cs typeface="Times New Roman"/>
              <a:sym typeface="Times New Roman"/>
            </a:endParaRPr>
          </a:p>
          <a:p>
            <a:pPr indent="0" lvl="0" marL="0" marR="0" rtl="0" algn="l">
              <a:lnSpc>
                <a:spcPct val="130000"/>
              </a:lnSpc>
              <a:spcBef>
                <a:spcPts val="0"/>
              </a:spcBef>
              <a:spcAft>
                <a:spcPts val="0"/>
              </a:spcAft>
              <a:buNone/>
            </a:pPr>
            <a:r>
              <a:rPr b="1" lang="en-US" sz="1600">
                <a:solidFill>
                  <a:srgbClr val="7AC141"/>
                </a:solidFill>
                <a:latin typeface="Times New Roman"/>
                <a:ea typeface="Times New Roman"/>
                <a:cs typeface="Times New Roman"/>
                <a:sym typeface="Times New Roman"/>
              </a:rPr>
              <a:t>Traffic Management Vehicles Pass Delay with Smart Traffic Management System ( 5 Seconds / Vehicles ) are 70 % Less Than Traffic Management Vehicles Pass Delay without Smart Traffic Management System ( Around 12 Seconds / Vehicles )</a:t>
            </a:r>
            <a:endParaRPr b="1" i="0" sz="1600" u="none" cap="none" strike="noStrike">
              <a:solidFill>
                <a:srgbClr val="7AC141"/>
              </a:solidFill>
              <a:latin typeface="Times New Roman"/>
              <a:ea typeface="Times New Roman"/>
              <a:cs typeface="Times New Roman"/>
              <a:sym typeface="Times New Roman"/>
            </a:endParaRPr>
          </a:p>
        </p:txBody>
      </p:sp>
      <p:pic>
        <p:nvPicPr>
          <p:cNvPr id="241" name="Google Shape;241;g22ab5acb92f_0_53"/>
          <p:cNvPicPr preferRelativeResize="0"/>
          <p:nvPr/>
        </p:nvPicPr>
        <p:blipFill rotWithShape="1">
          <a:blip r:embed="rId3">
            <a:alphaModFix/>
          </a:blip>
          <a:srcRect b="0" l="0" r="0" t="0"/>
          <a:stretch/>
        </p:blipFill>
        <p:spPr>
          <a:xfrm>
            <a:off x="1853250" y="3585250"/>
            <a:ext cx="4526700" cy="254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2ab5acb92f_0_62"/>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Good is the Solutions ?</a:t>
            </a:r>
            <a:endParaRPr b="1" sz="2800">
              <a:latin typeface="Times New Roman"/>
              <a:ea typeface="Times New Roman"/>
              <a:cs typeface="Times New Roman"/>
              <a:sym typeface="Times New Roman"/>
            </a:endParaRPr>
          </a:p>
        </p:txBody>
      </p:sp>
      <p:sp>
        <p:nvSpPr>
          <p:cNvPr id="247" name="Google Shape;247;g22ab5acb92f_0_6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48" name="Google Shape;248;g22ab5acb92f_0_62"/>
          <p:cNvSpPr txBox="1"/>
          <p:nvPr/>
        </p:nvSpPr>
        <p:spPr>
          <a:xfrm>
            <a:off x="514350" y="1150125"/>
            <a:ext cx="7798500" cy="5141100"/>
          </a:xfrm>
          <a:prstGeom prst="rect">
            <a:avLst/>
          </a:prstGeom>
          <a:noFill/>
          <a:ln>
            <a:noFill/>
          </a:ln>
        </p:spPr>
        <p:txBody>
          <a:bodyPr anchorCtr="0" anchor="t" bIns="45700" lIns="91425" spcFirstLastPara="1" rIns="91425" wrap="square" tIns="45700">
            <a:spAutoFit/>
          </a:bodyPr>
          <a:lstStyle/>
          <a:p>
            <a:pPr indent="0" lvl="0" marL="0" rtl="0" algn="l">
              <a:lnSpc>
                <a:spcPct val="130000"/>
              </a:lnSpc>
              <a:spcBef>
                <a:spcPts val="0"/>
              </a:spcBef>
              <a:spcAft>
                <a:spcPts val="0"/>
              </a:spcAft>
              <a:buNone/>
            </a:pPr>
            <a:r>
              <a:rPr b="1" lang="en-US" sz="1600">
                <a:solidFill>
                  <a:srgbClr val="7AC141"/>
                </a:solidFill>
                <a:latin typeface="Times New Roman"/>
                <a:ea typeface="Times New Roman"/>
                <a:cs typeface="Times New Roman"/>
                <a:sym typeface="Times New Roman"/>
              </a:rPr>
              <a:t>Based on Smart Traffics Management System Analysis We Can Have :</a:t>
            </a:r>
            <a:endParaRPr b="1" sz="1600">
              <a:solidFill>
                <a:srgbClr val="7AC14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rgbClr val="7AC141"/>
              </a:buClr>
              <a:buSzPts val="1600"/>
              <a:buFont typeface="Times New Roman"/>
              <a:buAutoNum type="arabicPeriod"/>
            </a:pPr>
            <a:r>
              <a:rPr b="1" lang="en-US" sz="1600">
                <a:solidFill>
                  <a:srgbClr val="7AC141"/>
                </a:solidFill>
                <a:latin typeface="Times New Roman"/>
                <a:ea typeface="Times New Roman"/>
                <a:cs typeface="Times New Roman"/>
                <a:sym typeface="Times New Roman"/>
              </a:rPr>
              <a:t>Traffic Management Vehicles Detection with Best Tuning Hyperparameter Have Mean Average Precision 0.78721 and Mean Average Precision Traffic Management Cars Detection 0.92351</a:t>
            </a:r>
            <a:endParaRPr b="1" sz="1600">
              <a:solidFill>
                <a:srgbClr val="7AC14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rgbClr val="7AC141"/>
              </a:buClr>
              <a:buSzPts val="1600"/>
              <a:buFont typeface="Noto Sans Symbols"/>
              <a:buAutoNum type="arabicPeriod"/>
            </a:pPr>
            <a:r>
              <a:rPr b="1" lang="en-US" sz="1600">
                <a:solidFill>
                  <a:srgbClr val="7AC141"/>
                </a:solidFill>
                <a:latin typeface="Times New Roman"/>
                <a:ea typeface="Times New Roman"/>
                <a:cs typeface="Times New Roman"/>
                <a:sym typeface="Times New Roman"/>
              </a:rPr>
              <a:t>Traffic Management Vehicles Prediction using Recurrent Neural Network LSTM Predict Traffic Management Vehicles next 12 Hours with  Mean Square Error 4.521 and  Root Mean Square Error 2.2342</a:t>
            </a:r>
            <a:endParaRPr b="1" sz="1600">
              <a:solidFill>
                <a:srgbClr val="7AC141"/>
              </a:solidFill>
              <a:latin typeface="Times New Roman"/>
              <a:ea typeface="Times New Roman"/>
              <a:cs typeface="Times New Roman"/>
              <a:sym typeface="Times New Roman"/>
            </a:endParaRPr>
          </a:p>
          <a:p>
            <a:pPr indent="-330200" lvl="0" marL="457200" rtl="0" algn="l">
              <a:lnSpc>
                <a:spcPct val="130000"/>
              </a:lnSpc>
              <a:spcBef>
                <a:spcPts val="0"/>
              </a:spcBef>
              <a:spcAft>
                <a:spcPts val="0"/>
              </a:spcAft>
              <a:buClr>
                <a:srgbClr val="7AC141"/>
              </a:buClr>
              <a:buSzPts val="1600"/>
              <a:buFont typeface="Times New Roman"/>
              <a:buAutoNum type="arabicPeriod"/>
            </a:pPr>
            <a:r>
              <a:rPr b="1" lang="en-US" sz="1600">
                <a:solidFill>
                  <a:srgbClr val="B7B7B7"/>
                </a:solidFill>
                <a:latin typeface="Times New Roman"/>
                <a:ea typeface="Times New Roman"/>
                <a:cs typeface="Times New Roman"/>
                <a:sym typeface="Times New Roman"/>
              </a:rPr>
              <a:t>After Simulation of Smart Traffic Management System in Traffic Management System Simulation CARLA We got  </a:t>
            </a:r>
            <a:r>
              <a:rPr b="1" lang="en-US" sz="1600">
                <a:solidFill>
                  <a:srgbClr val="7AC141"/>
                </a:solidFill>
                <a:latin typeface="Times New Roman"/>
                <a:ea typeface="Times New Roman"/>
                <a:cs typeface="Times New Roman"/>
                <a:sym typeface="Times New Roman"/>
              </a:rPr>
              <a:t>Traffic Management Congestion Flow Rate with Traffic Management System ( 21 Vehicles / Minutes ) is 50 % Higher than Traffic Management Congestion Rate without Smart Traffic Management System ( Around 15 Vehicles / Minute )</a:t>
            </a:r>
            <a:r>
              <a:rPr b="1" lang="en-US" sz="1600">
                <a:solidFill>
                  <a:schemeClr val="dk1"/>
                </a:solidFill>
                <a:latin typeface="Times New Roman"/>
                <a:ea typeface="Times New Roman"/>
                <a:cs typeface="Times New Roman"/>
                <a:sym typeface="Times New Roman"/>
              </a:rPr>
              <a:t> </a:t>
            </a:r>
            <a:r>
              <a:rPr b="1" lang="en-US" sz="1600">
                <a:solidFill>
                  <a:srgbClr val="7AC141"/>
                </a:solidFill>
                <a:latin typeface="Times New Roman"/>
                <a:ea typeface="Times New Roman"/>
                <a:cs typeface="Times New Roman"/>
                <a:sym typeface="Times New Roman"/>
              </a:rPr>
              <a:t>and  Traffic Management Vehicles Pass Delay with Smart Traffic Management System ( 5 Seconds / Vehicles ) are 70 % Less Than Traffic Management Vehicles Pass Delay without Smart Traffic Management System ( Around 12 Seconds / Vehicles )</a:t>
            </a:r>
            <a:endParaRPr b="1" sz="1600">
              <a:solidFill>
                <a:srgbClr val="7AC141"/>
              </a:solidFill>
              <a:latin typeface="Times New Roman"/>
              <a:ea typeface="Times New Roman"/>
              <a:cs typeface="Times New Roman"/>
              <a:sym typeface="Times New Roman"/>
            </a:endParaRPr>
          </a:p>
          <a:p>
            <a:pPr indent="0" lvl="0" marL="0" marR="0" rtl="0" algn="l">
              <a:lnSpc>
                <a:spcPct val="13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3a6c5601af_0_137"/>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chemeClr val="accent6"/>
                </a:solidFill>
              </a:rPr>
              <a:t>Do You Have Any Questions ?</a:t>
            </a:r>
            <a:endParaRPr>
              <a:solidFill>
                <a:schemeClr val="accent6"/>
              </a:solidFill>
            </a:endParaRPr>
          </a:p>
        </p:txBody>
      </p:sp>
      <p:sp>
        <p:nvSpPr>
          <p:cNvPr id="255" name="Google Shape;255;g23a6c5601af_0_13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6" name="Google Shape;256;g23a6c5601af_0_137"/>
          <p:cNvSpPr txBox="1"/>
          <p:nvPr>
            <p:ph type="title"/>
          </p:nvPr>
        </p:nvSpPr>
        <p:spPr>
          <a:xfrm>
            <a:off x="623888" y="1709739"/>
            <a:ext cx="78867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6000"/>
              <a:buNone/>
            </a:pPr>
            <a:r>
              <a:rPr lang="en-US">
                <a:solidFill>
                  <a:schemeClr val="accent6"/>
                </a:solidFill>
              </a:rPr>
              <a:t>Thank You for Your Time</a:t>
            </a:r>
            <a:endParaRPr>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6" name="Google Shape;116;p2"/>
          <p:cNvSpPr/>
          <p:nvPr/>
        </p:nvSpPr>
        <p:spPr>
          <a:xfrm>
            <a:off x="285226" y="629174"/>
            <a:ext cx="8447713" cy="4362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ㅊ</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1006679" y="1479672"/>
            <a:ext cx="215315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Times New Roman"/>
                <a:ea typeface="Times New Roman"/>
                <a:cs typeface="Times New Roman"/>
                <a:sym typeface="Times New Roman"/>
              </a:rPr>
              <a:t>Contents</a:t>
            </a:r>
            <a:endParaRPr b="1" i="0" sz="4000" u="none" cap="none" strike="noStrike">
              <a:solidFill>
                <a:schemeClr val="dk1"/>
              </a:solidFill>
              <a:latin typeface="Times New Roman"/>
              <a:ea typeface="Times New Roman"/>
              <a:cs typeface="Times New Roman"/>
              <a:sym typeface="Times New Roman"/>
            </a:endParaRPr>
          </a:p>
        </p:txBody>
      </p:sp>
      <p:cxnSp>
        <p:nvCxnSpPr>
          <p:cNvPr id="118" name="Google Shape;118;p2"/>
          <p:cNvCxnSpPr/>
          <p:nvPr/>
        </p:nvCxnSpPr>
        <p:spPr>
          <a:xfrm>
            <a:off x="3800213" y="1479672"/>
            <a:ext cx="0" cy="4001549"/>
          </a:xfrm>
          <a:prstGeom prst="straightConnector1">
            <a:avLst/>
          </a:prstGeom>
          <a:noFill/>
          <a:ln cap="flat" cmpd="sng" w="57150">
            <a:solidFill>
              <a:srgbClr val="7F7F7F"/>
            </a:solidFill>
            <a:prstDash val="solid"/>
            <a:miter lim="800000"/>
            <a:headEnd len="sm" w="sm" type="none"/>
            <a:tailEnd len="sm" w="sm" type="none"/>
          </a:ln>
        </p:spPr>
      </p:cxnSp>
      <p:sp>
        <p:nvSpPr>
          <p:cNvPr id="119" name="Google Shape;119;p2"/>
          <p:cNvSpPr txBox="1"/>
          <p:nvPr/>
        </p:nvSpPr>
        <p:spPr>
          <a:xfrm>
            <a:off x="4010062" y="1605897"/>
            <a:ext cx="4722900" cy="3694200"/>
          </a:xfrm>
          <a:prstGeom prst="rect">
            <a:avLst/>
          </a:prstGeom>
          <a:noFill/>
          <a:ln>
            <a:noFill/>
          </a:ln>
        </p:spPr>
        <p:txBody>
          <a:bodyPr anchorCtr="0" anchor="t" bIns="45700" lIns="91425" spcFirstLastPara="1" rIns="91425" wrap="square" tIns="45700">
            <a:spAutoFit/>
          </a:bodyPr>
          <a:lstStyle/>
          <a:p>
            <a:pPr indent="-400050" lvl="0" marL="400050" marR="0" rtl="0" algn="l">
              <a:lnSpc>
                <a:spcPct val="300000"/>
              </a:lnSpc>
              <a:spcBef>
                <a:spcPts val="0"/>
              </a:spcBef>
              <a:spcAft>
                <a:spcPts val="0"/>
              </a:spcAft>
              <a:buClr>
                <a:schemeClr val="accent6"/>
              </a:buClr>
              <a:buSzPts val="1800"/>
              <a:buFont typeface="Calibri"/>
              <a:buAutoNum type="romanUcPeriod"/>
            </a:pPr>
            <a:r>
              <a:rPr b="1" i="0" lang="en-US" sz="1800" u="none" cap="none" strike="noStrike">
                <a:solidFill>
                  <a:schemeClr val="accent6"/>
                </a:solidFill>
                <a:latin typeface="Times New Roman"/>
                <a:ea typeface="Times New Roman"/>
                <a:cs typeface="Times New Roman"/>
                <a:sym typeface="Times New Roman"/>
              </a:rPr>
              <a:t>What is the Problems ?</a:t>
            </a:r>
            <a:endParaRPr b="1" i="0" sz="1400" u="none" cap="none" strike="noStrike">
              <a:solidFill>
                <a:schemeClr val="accent6"/>
              </a:solidFill>
              <a:latin typeface="Arial"/>
              <a:ea typeface="Arial"/>
              <a:cs typeface="Arial"/>
              <a:sym typeface="Arial"/>
            </a:endParaRPr>
          </a:p>
          <a:p>
            <a:pPr indent="-400050" lvl="0" marL="400050" marR="0" rtl="0" algn="l">
              <a:lnSpc>
                <a:spcPct val="300000"/>
              </a:lnSpc>
              <a:spcBef>
                <a:spcPts val="0"/>
              </a:spcBef>
              <a:spcAft>
                <a:spcPts val="0"/>
              </a:spcAft>
              <a:buClr>
                <a:schemeClr val="accent6"/>
              </a:buClr>
              <a:buSzPts val="1800"/>
              <a:buFont typeface="Calibri"/>
              <a:buAutoNum type="romanUcPeriod"/>
            </a:pPr>
            <a:r>
              <a:rPr b="1" i="0" lang="en-US" sz="1800" u="none" cap="none" strike="noStrike">
                <a:solidFill>
                  <a:schemeClr val="accent6"/>
                </a:solidFill>
                <a:latin typeface="Times New Roman"/>
                <a:ea typeface="Times New Roman"/>
                <a:cs typeface="Times New Roman"/>
                <a:sym typeface="Times New Roman"/>
              </a:rPr>
              <a:t>What is the Solutions ?</a:t>
            </a:r>
            <a:endParaRPr b="1" i="0" sz="1400" u="none" cap="none" strike="noStrike">
              <a:solidFill>
                <a:schemeClr val="accent6"/>
              </a:solidFill>
              <a:latin typeface="Arial"/>
              <a:ea typeface="Arial"/>
              <a:cs typeface="Arial"/>
              <a:sym typeface="Arial"/>
            </a:endParaRPr>
          </a:p>
          <a:p>
            <a:pPr indent="-400050" lvl="0" marL="400050" marR="0" rtl="0" algn="l">
              <a:lnSpc>
                <a:spcPct val="300000"/>
              </a:lnSpc>
              <a:spcBef>
                <a:spcPts val="0"/>
              </a:spcBef>
              <a:spcAft>
                <a:spcPts val="0"/>
              </a:spcAft>
              <a:buClr>
                <a:schemeClr val="accent6"/>
              </a:buClr>
              <a:buSzPts val="1800"/>
              <a:buFont typeface="Calibri"/>
              <a:buAutoNum type="romanUcPeriod"/>
            </a:pPr>
            <a:r>
              <a:rPr b="1" i="0" lang="en-US" sz="1800" u="none" cap="none" strike="noStrike">
                <a:solidFill>
                  <a:schemeClr val="accent6"/>
                </a:solidFill>
                <a:latin typeface="Times New Roman"/>
                <a:ea typeface="Times New Roman"/>
                <a:cs typeface="Times New Roman"/>
                <a:sym typeface="Times New Roman"/>
              </a:rPr>
              <a:t>How to Make the Solutions ?</a:t>
            </a:r>
            <a:endParaRPr b="1" i="0" sz="1400" u="none" cap="none" strike="noStrike">
              <a:solidFill>
                <a:schemeClr val="accent6"/>
              </a:solidFill>
              <a:latin typeface="Arial"/>
              <a:ea typeface="Arial"/>
              <a:cs typeface="Arial"/>
              <a:sym typeface="Arial"/>
            </a:endParaRPr>
          </a:p>
          <a:p>
            <a:pPr indent="-400050" lvl="0" marL="400050" marR="0" rtl="0" algn="l">
              <a:lnSpc>
                <a:spcPct val="300000"/>
              </a:lnSpc>
              <a:spcBef>
                <a:spcPts val="0"/>
              </a:spcBef>
              <a:spcAft>
                <a:spcPts val="0"/>
              </a:spcAft>
              <a:buClr>
                <a:schemeClr val="accent6"/>
              </a:buClr>
              <a:buSzPts val="1800"/>
              <a:buFont typeface="Calibri"/>
              <a:buAutoNum type="romanUcPeriod"/>
            </a:pPr>
            <a:r>
              <a:rPr b="1" lang="en-US" sz="1800">
                <a:solidFill>
                  <a:schemeClr val="accent6"/>
                </a:solidFill>
                <a:latin typeface="Times New Roman"/>
                <a:ea typeface="Times New Roman"/>
                <a:cs typeface="Times New Roman"/>
                <a:sym typeface="Times New Roman"/>
              </a:rPr>
              <a:t>Ho</a:t>
            </a:r>
            <a:r>
              <a:rPr b="1" lang="en-US" sz="1800">
                <a:solidFill>
                  <a:schemeClr val="accent6"/>
                </a:solidFill>
                <a:latin typeface="Times New Roman"/>
                <a:ea typeface="Times New Roman"/>
                <a:cs typeface="Times New Roman"/>
                <a:sym typeface="Times New Roman"/>
              </a:rPr>
              <a:t>w Good </a:t>
            </a:r>
            <a:r>
              <a:rPr b="1" lang="en-US" sz="1800">
                <a:solidFill>
                  <a:schemeClr val="accent6"/>
                </a:solidFill>
                <a:latin typeface="Times New Roman"/>
                <a:ea typeface="Times New Roman"/>
                <a:cs typeface="Times New Roman"/>
                <a:sym typeface="Times New Roman"/>
              </a:rPr>
              <a:t>is the Solution ?</a:t>
            </a:r>
            <a:endParaRPr b="0" i="0" sz="1400" u="none" cap="none" strike="noStrike">
              <a:solidFill>
                <a:srgbClr val="000000"/>
              </a:solidFill>
              <a:latin typeface="Arial"/>
              <a:ea typeface="Arial"/>
              <a:cs typeface="Arial"/>
              <a:sym typeface="Arial"/>
            </a:endParaRPr>
          </a:p>
          <a:p>
            <a:pPr indent="-285750" lvl="0" marL="400050" marR="0" rtl="0" algn="l">
              <a:lnSpc>
                <a:spcPct val="3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3a6c5601af_0_0"/>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What is the Problems ?</a:t>
            </a:r>
            <a:endParaRPr b="1" sz="2800">
              <a:latin typeface="Times New Roman"/>
              <a:ea typeface="Times New Roman"/>
              <a:cs typeface="Times New Roman"/>
              <a:sym typeface="Times New Roman"/>
            </a:endParaRPr>
          </a:p>
        </p:txBody>
      </p:sp>
      <p:sp>
        <p:nvSpPr>
          <p:cNvPr id="125" name="Google Shape;125;g23a6c5601af_0_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 name="Google Shape;126;g23a6c5601af_0_0"/>
          <p:cNvSpPr txBox="1"/>
          <p:nvPr/>
        </p:nvSpPr>
        <p:spPr>
          <a:xfrm>
            <a:off x="514350" y="1150125"/>
            <a:ext cx="4218900" cy="1939500"/>
          </a:xfrm>
          <a:prstGeom prst="rect">
            <a:avLst/>
          </a:prstGeom>
          <a:noFill/>
          <a:ln>
            <a:noFill/>
          </a:ln>
        </p:spPr>
        <p:txBody>
          <a:bodyPr anchorCtr="0" anchor="t" bIns="45700" lIns="91425" spcFirstLastPara="1" rIns="91425" wrap="square" tIns="45700">
            <a:spAutoFit/>
          </a:bodyPr>
          <a:lstStyle/>
          <a:p>
            <a:pPr indent="-317482" lvl="0" marL="342882" marR="0" rtl="0" algn="l">
              <a:lnSpc>
                <a:spcPct val="13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imes New Roman"/>
                <a:ea typeface="Times New Roman"/>
                <a:cs typeface="Times New Roman"/>
                <a:sym typeface="Times New Roman"/>
              </a:rPr>
              <a:t>Based on Data by Asia Development Bank in </a:t>
            </a:r>
            <a:r>
              <a:rPr b="1" i="0" lang="en-US" sz="1600" u="none" cap="none" strike="noStrike">
                <a:solidFill>
                  <a:schemeClr val="accent6"/>
                </a:solidFill>
                <a:latin typeface="Times New Roman"/>
                <a:ea typeface="Times New Roman"/>
                <a:cs typeface="Times New Roman"/>
                <a:sym typeface="Times New Roman"/>
              </a:rPr>
              <a:t>South East Asia ( SEA ) Traffic Congestion Time is Most Severe with Trip Time Rate around 5 K / H That is 5 Times More Severe than Trip Time in America and Europe ( around 22 KM / H )</a:t>
            </a:r>
            <a:endParaRPr b="1" i="0" sz="1600" u="none" cap="none" strike="noStrike">
              <a:solidFill>
                <a:schemeClr val="accent6"/>
              </a:solidFill>
              <a:latin typeface="Times New Roman"/>
              <a:ea typeface="Times New Roman"/>
              <a:cs typeface="Times New Roman"/>
              <a:sym typeface="Times New Roman"/>
            </a:endParaRPr>
          </a:p>
        </p:txBody>
      </p:sp>
      <p:sp>
        <p:nvSpPr>
          <p:cNvPr id="127" name="Google Shape;127;g23a6c5601af_0_0"/>
          <p:cNvSpPr txBox="1"/>
          <p:nvPr/>
        </p:nvSpPr>
        <p:spPr>
          <a:xfrm>
            <a:off x="514350" y="3202700"/>
            <a:ext cx="4641000" cy="1299000"/>
          </a:xfrm>
          <a:prstGeom prst="rect">
            <a:avLst/>
          </a:prstGeom>
          <a:noFill/>
          <a:ln>
            <a:noFill/>
          </a:ln>
        </p:spPr>
        <p:txBody>
          <a:bodyPr anchorCtr="0" anchor="t" bIns="45700" lIns="91425" spcFirstLastPara="1" rIns="91425" wrap="square" tIns="45700">
            <a:spAutoFit/>
          </a:bodyPr>
          <a:lstStyle/>
          <a:p>
            <a:pPr indent="-317482" lvl="0" marL="342882" marR="0" rtl="0" algn="l">
              <a:lnSpc>
                <a:spcPct val="13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Times New Roman"/>
                <a:ea typeface="Times New Roman"/>
                <a:cs typeface="Times New Roman"/>
                <a:sym typeface="Times New Roman"/>
              </a:rPr>
              <a:t>Based on Data by United Nations </a:t>
            </a:r>
            <a:r>
              <a:rPr b="1" i="0" lang="en-US" sz="1600" u="none" cap="none" strike="noStrike">
                <a:solidFill>
                  <a:schemeClr val="accent6"/>
                </a:solidFill>
                <a:latin typeface="Times New Roman"/>
                <a:ea typeface="Times New Roman"/>
                <a:cs typeface="Times New Roman"/>
                <a:sym typeface="Times New Roman"/>
              </a:rPr>
              <a:t>Traffic Congestion Time in South East Asia Cost 3,5 % Gross Domestic Products and Make Loss Around $ 4,600,000,000 per Year</a:t>
            </a:r>
            <a:endParaRPr b="1" i="0" sz="1600" u="none" cap="none" strike="noStrike">
              <a:solidFill>
                <a:schemeClr val="accent6"/>
              </a:solidFill>
              <a:latin typeface="Arial"/>
              <a:ea typeface="Arial"/>
              <a:cs typeface="Arial"/>
              <a:sym typeface="Arial"/>
            </a:endParaRPr>
          </a:p>
        </p:txBody>
      </p:sp>
      <p:sp>
        <p:nvSpPr>
          <p:cNvPr id="128" name="Google Shape;128;g23a6c5601af_0_0"/>
          <p:cNvSpPr txBox="1"/>
          <p:nvPr/>
        </p:nvSpPr>
        <p:spPr>
          <a:xfrm>
            <a:off x="835412" y="5137826"/>
            <a:ext cx="76800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We Can Solved Traffic Congestion Problems in South East Asia to Decrease Trip Time Rate and Increase Country Productivity and Increase Safety in Traffic Accidents</a:t>
            </a:r>
            <a:endParaRPr b="0" i="0" sz="1400" u="none" cap="none" strike="noStrike">
              <a:solidFill>
                <a:schemeClr val="accent6"/>
              </a:solidFill>
              <a:latin typeface="Arial"/>
              <a:ea typeface="Arial"/>
              <a:cs typeface="Arial"/>
              <a:sym typeface="Arial"/>
            </a:endParaRPr>
          </a:p>
        </p:txBody>
      </p:sp>
      <p:pic>
        <p:nvPicPr>
          <p:cNvPr id="129" name="Google Shape;129;g23a6c5601af_0_0"/>
          <p:cNvPicPr preferRelativeResize="0"/>
          <p:nvPr/>
        </p:nvPicPr>
        <p:blipFill rotWithShape="1">
          <a:blip r:embed="rId3">
            <a:alphaModFix/>
          </a:blip>
          <a:srcRect b="0" l="0" r="0" t="0"/>
          <a:stretch/>
        </p:blipFill>
        <p:spPr>
          <a:xfrm>
            <a:off x="5014650" y="1216300"/>
            <a:ext cx="3673975" cy="261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3a6c5601af_0_14"/>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What is the Solutions ?</a:t>
            </a:r>
            <a:endParaRPr b="1" sz="2800">
              <a:latin typeface="Times New Roman"/>
              <a:ea typeface="Times New Roman"/>
              <a:cs typeface="Times New Roman"/>
              <a:sym typeface="Times New Roman"/>
            </a:endParaRPr>
          </a:p>
        </p:txBody>
      </p:sp>
      <p:sp>
        <p:nvSpPr>
          <p:cNvPr id="136" name="Google Shape;136;g23a6c5601af_0_1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7" name="Google Shape;137;g23a6c5601af_0_14"/>
          <p:cNvSpPr txBox="1"/>
          <p:nvPr/>
        </p:nvSpPr>
        <p:spPr>
          <a:xfrm>
            <a:off x="643311" y="1213751"/>
            <a:ext cx="7461300" cy="1600800"/>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To Solve Traffic Congestion Problems in South East Asia We Can Use Smart Traffic Management Systems to Understand Traffics System in South East Asia and Predict Traffic Congestion in South East Asia by Using Artificial Intelligence</a:t>
            </a:r>
            <a:endParaRPr b="1" i="0" sz="1600" u="none" cap="none" strike="noStrike">
              <a:solidFill>
                <a:schemeClr val="accent6"/>
              </a:solidFill>
              <a:latin typeface="Times New Roman"/>
              <a:ea typeface="Times New Roman"/>
              <a:cs typeface="Times New Roman"/>
              <a:sym typeface="Times New Roman"/>
            </a:endParaRPr>
          </a:p>
        </p:txBody>
      </p:sp>
      <p:pic>
        <p:nvPicPr>
          <p:cNvPr id="138" name="Google Shape;138;g23a6c5601af_0_14"/>
          <p:cNvPicPr preferRelativeResize="0"/>
          <p:nvPr/>
        </p:nvPicPr>
        <p:blipFill rotWithShape="1">
          <a:blip r:embed="rId3">
            <a:alphaModFix/>
          </a:blip>
          <a:srcRect b="0" l="0" r="0" t="0"/>
          <a:stretch/>
        </p:blipFill>
        <p:spPr>
          <a:xfrm>
            <a:off x="1925088" y="3072475"/>
            <a:ext cx="4897725" cy="274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2ab5acb92f_0_0"/>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Make the Solutions ?</a:t>
            </a:r>
            <a:endParaRPr b="1" sz="2800">
              <a:latin typeface="Times New Roman"/>
              <a:ea typeface="Times New Roman"/>
              <a:cs typeface="Times New Roman"/>
              <a:sym typeface="Times New Roman"/>
            </a:endParaRPr>
          </a:p>
        </p:txBody>
      </p:sp>
      <p:sp>
        <p:nvSpPr>
          <p:cNvPr id="145" name="Google Shape;145;g22ab5acb92f_0_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46" name="Google Shape;146;g22ab5acb92f_0_0"/>
          <p:cNvPicPr preferRelativeResize="0"/>
          <p:nvPr/>
        </p:nvPicPr>
        <p:blipFill rotWithShape="1">
          <a:blip r:embed="rId3">
            <a:alphaModFix/>
          </a:blip>
          <a:srcRect b="0" l="0" r="0" t="0"/>
          <a:stretch/>
        </p:blipFill>
        <p:spPr>
          <a:xfrm>
            <a:off x="1512250" y="4081900"/>
            <a:ext cx="2618484" cy="1963851"/>
          </a:xfrm>
          <a:prstGeom prst="rect">
            <a:avLst/>
          </a:prstGeom>
          <a:noFill/>
          <a:ln>
            <a:noFill/>
          </a:ln>
        </p:spPr>
      </p:pic>
      <p:pic>
        <p:nvPicPr>
          <p:cNvPr id="147" name="Google Shape;147;g22ab5acb92f_0_0"/>
          <p:cNvPicPr preferRelativeResize="0"/>
          <p:nvPr/>
        </p:nvPicPr>
        <p:blipFill rotWithShape="1">
          <a:blip r:embed="rId4">
            <a:alphaModFix/>
          </a:blip>
          <a:srcRect b="0" l="0" r="0" t="0"/>
          <a:stretch/>
        </p:blipFill>
        <p:spPr>
          <a:xfrm>
            <a:off x="4827050" y="4081900"/>
            <a:ext cx="3344387" cy="1881225"/>
          </a:xfrm>
          <a:prstGeom prst="rect">
            <a:avLst/>
          </a:prstGeom>
          <a:noFill/>
          <a:ln>
            <a:noFill/>
          </a:ln>
        </p:spPr>
      </p:pic>
      <p:pic>
        <p:nvPicPr>
          <p:cNvPr id="148" name="Google Shape;148;g22ab5acb92f_0_0"/>
          <p:cNvPicPr preferRelativeResize="0"/>
          <p:nvPr/>
        </p:nvPicPr>
        <p:blipFill>
          <a:blip r:embed="rId5">
            <a:alphaModFix/>
          </a:blip>
          <a:stretch>
            <a:fillRect/>
          </a:stretch>
        </p:blipFill>
        <p:spPr>
          <a:xfrm>
            <a:off x="1488350" y="1251476"/>
            <a:ext cx="6094301" cy="2678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2ab5acb92f_0_69"/>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Make the Solutions ?</a:t>
            </a:r>
            <a:endParaRPr b="1" sz="2800">
              <a:latin typeface="Times New Roman"/>
              <a:ea typeface="Times New Roman"/>
              <a:cs typeface="Times New Roman"/>
              <a:sym typeface="Times New Roman"/>
            </a:endParaRPr>
          </a:p>
        </p:txBody>
      </p:sp>
      <p:sp>
        <p:nvSpPr>
          <p:cNvPr id="155" name="Google Shape;155;g22ab5acb92f_0_6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6" name="Google Shape;156;g22ab5acb92f_0_69"/>
          <p:cNvSpPr txBox="1"/>
          <p:nvPr/>
        </p:nvSpPr>
        <p:spPr>
          <a:xfrm>
            <a:off x="291000" y="1199525"/>
            <a:ext cx="8562000" cy="2093400"/>
          </a:xfrm>
          <a:prstGeom prst="rect">
            <a:avLst/>
          </a:prstGeom>
          <a:noFill/>
          <a:ln>
            <a:noFill/>
          </a:ln>
        </p:spPr>
        <p:txBody>
          <a:bodyPr anchorCtr="0" anchor="t" bIns="91425" lIns="91425" spcFirstLastPara="1" rIns="91425" wrap="square" tIns="91425">
            <a:spAutoFit/>
          </a:bodyPr>
          <a:lstStyle/>
          <a:p>
            <a:pPr indent="-355600" lvl="0" marL="457200" rtl="0" algn="l">
              <a:lnSpc>
                <a:spcPct val="130000"/>
              </a:lnSpc>
              <a:spcBef>
                <a:spcPts val="0"/>
              </a:spcBef>
              <a:spcAft>
                <a:spcPts val="0"/>
              </a:spcAft>
              <a:buClr>
                <a:schemeClr val="accent6"/>
              </a:buClr>
              <a:buSzPts val="2000"/>
              <a:buFont typeface="Times New Roman"/>
              <a:buChar char="●"/>
            </a:pPr>
            <a:r>
              <a:rPr b="1" lang="en-US" sz="2000">
                <a:solidFill>
                  <a:schemeClr val="accent6"/>
                </a:solidFill>
                <a:latin typeface="Times New Roman"/>
                <a:ea typeface="Times New Roman"/>
                <a:cs typeface="Times New Roman"/>
                <a:sym typeface="Times New Roman"/>
              </a:rPr>
              <a:t>We use YOLO V5 Convolutional Neural Network for Predicting Smart Traffic Management Vehicles in Smart Traffic Management Images</a:t>
            </a:r>
            <a:endParaRPr b="1" sz="2000">
              <a:solidFill>
                <a:schemeClr val="accent6"/>
              </a:solidFill>
              <a:latin typeface="Times New Roman"/>
              <a:ea typeface="Times New Roman"/>
              <a:cs typeface="Times New Roman"/>
              <a:sym typeface="Times New Roman"/>
            </a:endParaRPr>
          </a:p>
          <a:p>
            <a:pPr indent="-355600" lvl="0" marL="457200" rtl="0" algn="l">
              <a:lnSpc>
                <a:spcPct val="130000"/>
              </a:lnSpc>
              <a:spcBef>
                <a:spcPts val="0"/>
              </a:spcBef>
              <a:spcAft>
                <a:spcPts val="0"/>
              </a:spcAft>
              <a:buClr>
                <a:schemeClr val="accent6"/>
              </a:buClr>
              <a:buSzPts val="2000"/>
              <a:buFont typeface="Times New Roman"/>
              <a:buChar char="●"/>
            </a:pPr>
            <a:r>
              <a:rPr b="1" lang="en-US" sz="2000">
                <a:solidFill>
                  <a:schemeClr val="accent6"/>
                </a:solidFill>
                <a:latin typeface="Times New Roman"/>
                <a:ea typeface="Times New Roman"/>
                <a:cs typeface="Times New Roman"/>
                <a:sym typeface="Times New Roman"/>
              </a:rPr>
              <a:t>Then We Tuning Hyperparameter of YOLO V5 Convolutional Neural Network to Detect Smart Traffic Management Vehicles in Smart Traffic Management Images</a:t>
            </a:r>
            <a:endParaRPr b="1" sz="2000">
              <a:solidFill>
                <a:schemeClr val="accent6"/>
              </a:solidFill>
              <a:latin typeface="Times New Roman"/>
              <a:ea typeface="Times New Roman"/>
              <a:cs typeface="Times New Roman"/>
              <a:sym typeface="Times New Roman"/>
            </a:endParaRPr>
          </a:p>
        </p:txBody>
      </p:sp>
      <p:pic>
        <p:nvPicPr>
          <p:cNvPr id="157" name="Google Shape;157;g22ab5acb92f_0_69"/>
          <p:cNvPicPr preferRelativeResize="0"/>
          <p:nvPr/>
        </p:nvPicPr>
        <p:blipFill>
          <a:blip r:embed="rId3">
            <a:alphaModFix/>
          </a:blip>
          <a:stretch>
            <a:fillRect/>
          </a:stretch>
        </p:blipFill>
        <p:spPr>
          <a:xfrm>
            <a:off x="218250" y="3675525"/>
            <a:ext cx="4707025" cy="1393375"/>
          </a:xfrm>
          <a:prstGeom prst="rect">
            <a:avLst/>
          </a:prstGeom>
          <a:noFill/>
          <a:ln>
            <a:noFill/>
          </a:ln>
        </p:spPr>
      </p:pic>
      <p:pic>
        <p:nvPicPr>
          <p:cNvPr id="158" name="Google Shape;158;g22ab5acb92f_0_69"/>
          <p:cNvPicPr preferRelativeResize="0"/>
          <p:nvPr/>
        </p:nvPicPr>
        <p:blipFill>
          <a:blip r:embed="rId4">
            <a:alphaModFix/>
          </a:blip>
          <a:stretch>
            <a:fillRect/>
          </a:stretch>
        </p:blipFill>
        <p:spPr>
          <a:xfrm>
            <a:off x="4992420" y="3135825"/>
            <a:ext cx="4109924" cy="209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2ab5acb92f_0_82"/>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Make the Solutions ?</a:t>
            </a:r>
            <a:endParaRPr b="1" sz="2800">
              <a:latin typeface="Times New Roman"/>
              <a:ea typeface="Times New Roman"/>
              <a:cs typeface="Times New Roman"/>
              <a:sym typeface="Times New Roman"/>
            </a:endParaRPr>
          </a:p>
        </p:txBody>
      </p:sp>
      <p:sp>
        <p:nvSpPr>
          <p:cNvPr id="165" name="Google Shape;165;g22ab5acb92f_0_8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6" name="Google Shape;166;g22ab5acb92f_0_82"/>
          <p:cNvSpPr txBox="1"/>
          <p:nvPr/>
        </p:nvSpPr>
        <p:spPr>
          <a:xfrm>
            <a:off x="291000" y="1199525"/>
            <a:ext cx="5670000" cy="3294000"/>
          </a:xfrm>
          <a:prstGeom prst="rect">
            <a:avLst/>
          </a:prstGeom>
          <a:noFill/>
          <a:ln>
            <a:noFill/>
          </a:ln>
        </p:spPr>
        <p:txBody>
          <a:bodyPr anchorCtr="0" anchor="t" bIns="91425" lIns="91425" spcFirstLastPara="1" rIns="91425" wrap="square" tIns="91425">
            <a:spAutoFit/>
          </a:bodyPr>
          <a:lstStyle/>
          <a:p>
            <a:pPr indent="-355600" lvl="0" marL="457200" rtl="0" algn="l">
              <a:lnSpc>
                <a:spcPct val="130000"/>
              </a:lnSpc>
              <a:spcBef>
                <a:spcPts val="0"/>
              </a:spcBef>
              <a:spcAft>
                <a:spcPts val="0"/>
              </a:spcAft>
              <a:buClr>
                <a:schemeClr val="accent6"/>
              </a:buClr>
              <a:buSzPts val="2000"/>
              <a:buFont typeface="Times New Roman"/>
              <a:buChar char="●"/>
            </a:pPr>
            <a:r>
              <a:rPr b="1" lang="en-US" sz="2000">
                <a:solidFill>
                  <a:schemeClr val="accent6"/>
                </a:solidFill>
                <a:latin typeface="Times New Roman"/>
                <a:ea typeface="Times New Roman"/>
                <a:cs typeface="Times New Roman"/>
                <a:sym typeface="Times New Roman"/>
              </a:rPr>
              <a:t>Features of Traffic Management System Vehicles for Predicting Traffic Management System Vehicles next 12 Hours can be seen as below.</a:t>
            </a:r>
            <a:endParaRPr b="1" sz="2000">
              <a:solidFill>
                <a:schemeClr val="accent6"/>
              </a:solidFill>
              <a:latin typeface="Times New Roman"/>
              <a:ea typeface="Times New Roman"/>
              <a:cs typeface="Times New Roman"/>
              <a:sym typeface="Times New Roman"/>
            </a:endParaRPr>
          </a:p>
          <a:p>
            <a:pPr indent="-355600" lvl="0" marL="457200" rtl="0" algn="l">
              <a:lnSpc>
                <a:spcPct val="130000"/>
              </a:lnSpc>
              <a:spcBef>
                <a:spcPts val="0"/>
              </a:spcBef>
              <a:spcAft>
                <a:spcPts val="0"/>
              </a:spcAft>
              <a:buClr>
                <a:schemeClr val="accent6"/>
              </a:buClr>
              <a:buSzPts val="2000"/>
              <a:buFont typeface="Times New Roman"/>
              <a:buChar char="●"/>
            </a:pPr>
            <a:r>
              <a:rPr b="1" lang="en-US" sz="2000">
                <a:solidFill>
                  <a:schemeClr val="accent6"/>
                </a:solidFill>
                <a:latin typeface="Times New Roman"/>
                <a:ea typeface="Times New Roman"/>
                <a:cs typeface="Times New Roman"/>
                <a:sym typeface="Times New Roman"/>
              </a:rPr>
              <a:t>We Use Recurrent Neural Network Long Short Term Memory to Predict Traffic Vehicle Management System next 12 Hours.</a:t>
            </a:r>
            <a:endParaRPr b="1" sz="2000">
              <a:solidFill>
                <a:schemeClr val="accent6"/>
              </a:solidFill>
              <a:latin typeface="Times New Roman"/>
              <a:ea typeface="Times New Roman"/>
              <a:cs typeface="Times New Roman"/>
              <a:sym typeface="Times New Roman"/>
            </a:endParaRPr>
          </a:p>
          <a:p>
            <a:pPr indent="0" lvl="0" marL="0" rtl="0" algn="l">
              <a:lnSpc>
                <a:spcPct val="130000"/>
              </a:lnSpc>
              <a:spcBef>
                <a:spcPts val="0"/>
              </a:spcBef>
              <a:spcAft>
                <a:spcPts val="0"/>
              </a:spcAft>
              <a:buNone/>
            </a:pPr>
            <a:r>
              <a:t/>
            </a:r>
            <a:endParaRPr b="1" sz="2000">
              <a:solidFill>
                <a:schemeClr val="accent6"/>
              </a:solidFill>
              <a:latin typeface="Times New Roman"/>
              <a:ea typeface="Times New Roman"/>
              <a:cs typeface="Times New Roman"/>
              <a:sym typeface="Times New Roman"/>
            </a:endParaRPr>
          </a:p>
        </p:txBody>
      </p:sp>
      <p:pic>
        <p:nvPicPr>
          <p:cNvPr id="167" name="Google Shape;167;g22ab5acb92f_0_82"/>
          <p:cNvPicPr preferRelativeResize="0"/>
          <p:nvPr/>
        </p:nvPicPr>
        <p:blipFill>
          <a:blip r:embed="rId3">
            <a:alphaModFix/>
          </a:blip>
          <a:stretch>
            <a:fillRect/>
          </a:stretch>
        </p:blipFill>
        <p:spPr>
          <a:xfrm>
            <a:off x="885163" y="4285725"/>
            <a:ext cx="4481674" cy="2006025"/>
          </a:xfrm>
          <a:prstGeom prst="rect">
            <a:avLst/>
          </a:prstGeom>
          <a:noFill/>
          <a:ln>
            <a:noFill/>
          </a:ln>
        </p:spPr>
      </p:pic>
      <p:pic>
        <p:nvPicPr>
          <p:cNvPr id="168" name="Google Shape;168;g22ab5acb92f_0_82"/>
          <p:cNvPicPr preferRelativeResize="0"/>
          <p:nvPr/>
        </p:nvPicPr>
        <p:blipFill>
          <a:blip r:embed="rId4">
            <a:alphaModFix/>
          </a:blip>
          <a:stretch>
            <a:fillRect/>
          </a:stretch>
        </p:blipFill>
        <p:spPr>
          <a:xfrm>
            <a:off x="6457950" y="1099066"/>
            <a:ext cx="1717750" cy="4915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3a6c5601af_0_87"/>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Make the Solutions ?</a:t>
            </a:r>
            <a:endParaRPr b="1" sz="2800">
              <a:latin typeface="Times New Roman"/>
              <a:ea typeface="Times New Roman"/>
              <a:cs typeface="Times New Roman"/>
              <a:sym typeface="Times New Roman"/>
            </a:endParaRPr>
          </a:p>
        </p:txBody>
      </p:sp>
      <p:sp>
        <p:nvSpPr>
          <p:cNvPr id="175" name="Google Shape;175;g23a6c5601af_0_8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6" name="Google Shape;176;g23a6c5601af_0_87"/>
          <p:cNvSpPr txBox="1"/>
          <p:nvPr/>
        </p:nvSpPr>
        <p:spPr>
          <a:xfrm>
            <a:off x="669425" y="1242650"/>
            <a:ext cx="8061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Smart Traffic Management System Can Be Shown by Formula as below</a:t>
            </a:r>
            <a:endParaRPr b="1" i="0" sz="1600" u="none" cap="none" strike="noStrike">
              <a:solidFill>
                <a:schemeClr val="accent6"/>
              </a:solidFill>
              <a:latin typeface="Times New Roman"/>
              <a:ea typeface="Times New Roman"/>
              <a:cs typeface="Times New Roman"/>
              <a:sym typeface="Times New Roman"/>
            </a:endParaRPr>
          </a:p>
        </p:txBody>
      </p:sp>
      <p:pic>
        <p:nvPicPr>
          <p:cNvPr id="177" name="Google Shape;177;g23a6c5601af_0_87"/>
          <p:cNvPicPr preferRelativeResize="0"/>
          <p:nvPr/>
        </p:nvPicPr>
        <p:blipFill rotWithShape="1">
          <a:blip r:embed="rId3">
            <a:alphaModFix/>
          </a:blip>
          <a:srcRect b="0" l="0" r="0" t="0"/>
          <a:stretch/>
        </p:blipFill>
        <p:spPr>
          <a:xfrm>
            <a:off x="2557475" y="2368300"/>
            <a:ext cx="4029050" cy="891275"/>
          </a:xfrm>
          <a:prstGeom prst="rect">
            <a:avLst/>
          </a:prstGeom>
          <a:noFill/>
          <a:ln>
            <a:noFill/>
          </a:ln>
        </p:spPr>
      </p:pic>
      <p:sp>
        <p:nvSpPr>
          <p:cNvPr id="178" name="Google Shape;178;g23a6c5601af_0_87"/>
          <p:cNvSpPr txBox="1"/>
          <p:nvPr/>
        </p:nvSpPr>
        <p:spPr>
          <a:xfrm>
            <a:off x="587375" y="3493500"/>
            <a:ext cx="80613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2000"/>
              <a:buFont typeface="Arial"/>
              <a:buNone/>
            </a:pPr>
            <a:r>
              <a:rPr b="1" i="0" lang="en-US" sz="2000" u="none" cap="none" strike="noStrike">
                <a:solidFill>
                  <a:schemeClr val="accent6"/>
                </a:solidFill>
                <a:latin typeface="Times New Roman"/>
                <a:ea typeface="Times New Roman"/>
                <a:cs typeface="Times New Roman"/>
                <a:sym typeface="Times New Roman"/>
              </a:rPr>
              <a:t>With </a:t>
            </a:r>
            <a:r>
              <a:rPr b="1" i="1" lang="en-US" sz="2000" u="none" cap="none" strike="noStrike">
                <a:solidFill>
                  <a:schemeClr val="accent6"/>
                </a:solidFill>
                <a:latin typeface="Times New Roman"/>
                <a:ea typeface="Times New Roman"/>
                <a:cs typeface="Times New Roman"/>
                <a:sym typeface="Times New Roman"/>
              </a:rPr>
              <a:t>C </a:t>
            </a:r>
            <a:r>
              <a:rPr b="1" i="0" lang="en-US" sz="2000" u="none" cap="none" strike="noStrike">
                <a:solidFill>
                  <a:schemeClr val="accent6"/>
                </a:solidFill>
                <a:latin typeface="Times New Roman"/>
                <a:ea typeface="Times New Roman"/>
                <a:cs typeface="Times New Roman"/>
                <a:sym typeface="Times New Roman"/>
              </a:rPr>
              <a:t>is the Length of Smart Traffic Management Red Green Light Cycle , </a:t>
            </a:r>
            <a:r>
              <a:rPr b="1" i="1" lang="en-US" sz="2000" u="none" cap="none" strike="noStrike">
                <a:solidFill>
                  <a:schemeClr val="accent6"/>
                </a:solidFill>
                <a:latin typeface="Times New Roman"/>
                <a:ea typeface="Times New Roman"/>
                <a:cs typeface="Times New Roman"/>
                <a:sym typeface="Times New Roman"/>
              </a:rPr>
              <a:t>L </a:t>
            </a:r>
            <a:r>
              <a:rPr b="1" i="0" lang="en-US" sz="2000" u="none" cap="none" strike="noStrike">
                <a:solidFill>
                  <a:schemeClr val="accent6"/>
                </a:solidFill>
                <a:latin typeface="Times New Roman"/>
                <a:ea typeface="Times New Roman"/>
                <a:cs typeface="Times New Roman"/>
                <a:sym typeface="Times New Roman"/>
              </a:rPr>
              <a:t>is Sum of Change Time of Red Green Light Cycle , and </a:t>
            </a:r>
            <a:r>
              <a:rPr b="1" i="1" lang="en-US" sz="2000" u="none" cap="none" strike="noStrike">
                <a:solidFill>
                  <a:schemeClr val="accent6"/>
                </a:solidFill>
                <a:latin typeface="Times New Roman"/>
                <a:ea typeface="Times New Roman"/>
                <a:cs typeface="Times New Roman"/>
                <a:sym typeface="Times New Roman"/>
              </a:rPr>
              <a:t>Y</a:t>
            </a:r>
            <a:r>
              <a:rPr b="1" i="0" lang="en-US" sz="2000" u="none" cap="none" strike="noStrike">
                <a:solidFill>
                  <a:schemeClr val="accent6"/>
                </a:solidFill>
                <a:latin typeface="Times New Roman"/>
                <a:ea typeface="Times New Roman"/>
                <a:cs typeface="Times New Roman"/>
                <a:sym typeface="Times New Roman"/>
              </a:rPr>
              <a:t> is the Number of Car and Motorcycle compare to Number of Car and Motorcycle should be per Hour</a:t>
            </a:r>
            <a:endParaRPr b="1" i="0" sz="1600" u="none" cap="none" strike="noStrike">
              <a:solidFill>
                <a:schemeClr val="accent6"/>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3a6c5601af_0_65"/>
          <p:cNvSpPr txBox="1"/>
          <p:nvPr>
            <p:ph idx="4294967295" type="title"/>
          </p:nvPr>
        </p:nvSpPr>
        <p:spPr>
          <a:xfrm>
            <a:off x="514350" y="302276"/>
            <a:ext cx="7204500" cy="79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Times New Roman"/>
              <a:buNone/>
            </a:pPr>
            <a:r>
              <a:rPr b="1" lang="en-US" sz="2800">
                <a:latin typeface="Times New Roman"/>
                <a:ea typeface="Times New Roman"/>
                <a:cs typeface="Times New Roman"/>
                <a:sym typeface="Times New Roman"/>
              </a:rPr>
              <a:t>How To Measure the Solutions ?</a:t>
            </a:r>
            <a:endParaRPr b="1" sz="2800">
              <a:latin typeface="Times New Roman"/>
              <a:ea typeface="Times New Roman"/>
              <a:cs typeface="Times New Roman"/>
              <a:sym typeface="Times New Roman"/>
            </a:endParaRPr>
          </a:p>
        </p:txBody>
      </p:sp>
      <p:sp>
        <p:nvSpPr>
          <p:cNvPr id="184" name="Google Shape;184;g23a6c5601af_0_6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5" name="Google Shape;185;g23a6c5601af_0_65"/>
          <p:cNvSpPr txBox="1"/>
          <p:nvPr/>
        </p:nvSpPr>
        <p:spPr>
          <a:xfrm>
            <a:off x="514350" y="1099075"/>
            <a:ext cx="3665400" cy="1299000"/>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1600"/>
              <a:buFont typeface="Arial"/>
              <a:buNone/>
            </a:pPr>
            <a:r>
              <a:rPr b="1" i="0" lang="en-US" sz="1600" u="none" cap="none" strike="noStrike">
                <a:solidFill>
                  <a:schemeClr val="accent6"/>
                </a:solidFill>
                <a:latin typeface="Times New Roman"/>
                <a:ea typeface="Times New Roman"/>
                <a:cs typeface="Times New Roman"/>
                <a:sym typeface="Times New Roman"/>
              </a:rPr>
              <a:t>Writer will Train Artificial Intelligence to Understand what is Car, what is Motorcycle using KITTI Traffic Congestion Dataset</a:t>
            </a:r>
            <a:endParaRPr b="0" i="0" sz="1600" u="none" cap="none" strike="noStrike">
              <a:solidFill>
                <a:schemeClr val="accent6"/>
              </a:solidFill>
              <a:latin typeface="Times New Roman"/>
              <a:ea typeface="Times New Roman"/>
              <a:cs typeface="Times New Roman"/>
              <a:sym typeface="Times New Roman"/>
            </a:endParaRPr>
          </a:p>
        </p:txBody>
      </p:sp>
      <p:pic>
        <p:nvPicPr>
          <p:cNvPr id="186" name="Google Shape;186;g23a6c5601af_0_65"/>
          <p:cNvPicPr preferRelativeResize="0"/>
          <p:nvPr/>
        </p:nvPicPr>
        <p:blipFill rotWithShape="1">
          <a:blip r:embed="rId3">
            <a:alphaModFix/>
          </a:blip>
          <a:srcRect b="0" l="0" r="0" t="0"/>
          <a:stretch/>
        </p:blipFill>
        <p:spPr>
          <a:xfrm>
            <a:off x="228525" y="2907488"/>
            <a:ext cx="3944025" cy="1523200"/>
          </a:xfrm>
          <a:prstGeom prst="rect">
            <a:avLst/>
          </a:prstGeom>
          <a:noFill/>
          <a:ln>
            <a:noFill/>
          </a:ln>
        </p:spPr>
      </p:pic>
      <p:sp>
        <p:nvSpPr>
          <p:cNvPr id="187" name="Google Shape;187;g23a6c5601af_0_65"/>
          <p:cNvSpPr txBox="1"/>
          <p:nvPr/>
        </p:nvSpPr>
        <p:spPr>
          <a:xfrm>
            <a:off x="5247450" y="1043350"/>
            <a:ext cx="32679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30000"/>
              </a:lnSpc>
              <a:spcBef>
                <a:spcPts val="0"/>
              </a:spcBef>
              <a:spcAft>
                <a:spcPts val="0"/>
              </a:spcAft>
              <a:buClr>
                <a:srgbClr val="000000"/>
              </a:buClr>
              <a:buSzPts val="1600"/>
              <a:buFont typeface="Arial"/>
              <a:buNone/>
            </a:pPr>
            <a:r>
              <a:rPr b="1" i="0" lang="en-US" sz="1600" u="none" cap="none" strike="noStrike">
                <a:solidFill>
                  <a:schemeClr val="accent6"/>
                </a:solidFill>
                <a:latin typeface="Times New Roman"/>
                <a:ea typeface="Times New Roman"/>
                <a:cs typeface="Times New Roman"/>
                <a:sym typeface="Times New Roman"/>
              </a:rPr>
              <a:t>Writer will Make Simulation of Smart Traffic System Management using Artificial Intelligence to know What is Car , what is Motorcycle using IPG Car Maker Simulations</a:t>
            </a:r>
            <a:endParaRPr b="0" i="0" sz="1600" u="none" cap="none" strike="noStrike">
              <a:solidFill>
                <a:schemeClr val="accent6"/>
              </a:solidFill>
              <a:latin typeface="Times New Roman"/>
              <a:ea typeface="Times New Roman"/>
              <a:cs typeface="Times New Roman"/>
              <a:sym typeface="Times New Roman"/>
            </a:endParaRPr>
          </a:p>
        </p:txBody>
      </p:sp>
      <p:pic>
        <p:nvPicPr>
          <p:cNvPr id="188" name="Google Shape;188;g23a6c5601af_0_65"/>
          <p:cNvPicPr preferRelativeResize="0"/>
          <p:nvPr/>
        </p:nvPicPr>
        <p:blipFill rotWithShape="1">
          <a:blip r:embed="rId4">
            <a:alphaModFix/>
          </a:blip>
          <a:srcRect b="0" l="0" r="0" t="0"/>
          <a:stretch/>
        </p:blipFill>
        <p:spPr>
          <a:xfrm>
            <a:off x="5600963" y="2987387"/>
            <a:ext cx="2423826" cy="1363400"/>
          </a:xfrm>
          <a:prstGeom prst="rect">
            <a:avLst/>
          </a:prstGeom>
          <a:noFill/>
          <a:ln>
            <a:noFill/>
          </a:ln>
        </p:spPr>
      </p:pic>
      <p:pic>
        <p:nvPicPr>
          <p:cNvPr id="189" name="Google Shape;189;g23a6c5601af_0_65"/>
          <p:cNvPicPr preferRelativeResize="0"/>
          <p:nvPr/>
        </p:nvPicPr>
        <p:blipFill rotWithShape="1">
          <a:blip r:embed="rId5">
            <a:alphaModFix/>
          </a:blip>
          <a:srcRect b="0" l="0" r="0" t="0"/>
          <a:stretch/>
        </p:blipFill>
        <p:spPr>
          <a:xfrm>
            <a:off x="5457425" y="4491475"/>
            <a:ext cx="2710934" cy="1523200"/>
          </a:xfrm>
          <a:prstGeom prst="rect">
            <a:avLst/>
          </a:prstGeom>
          <a:noFill/>
          <a:ln>
            <a:noFill/>
          </a:ln>
        </p:spPr>
      </p:pic>
      <p:sp>
        <p:nvSpPr>
          <p:cNvPr id="190" name="Google Shape;190;g23a6c5601af_0_65"/>
          <p:cNvSpPr/>
          <p:nvPr/>
        </p:nvSpPr>
        <p:spPr>
          <a:xfrm>
            <a:off x="4262975" y="3100500"/>
            <a:ext cx="1056600" cy="698400"/>
          </a:xfrm>
          <a:prstGeom prst="rightArrow">
            <a:avLst>
              <a:gd fmla="val 50000" name="adj1"/>
              <a:gd fmla="val 50000" name="adj2"/>
            </a:avLst>
          </a:prstGeom>
          <a:solidFill>
            <a:schemeClr val="accent6"/>
          </a:solidFill>
          <a:ln cap="flat" cmpd="sng" w="9525">
            <a:solidFill>
              <a:schemeClr val="lt1"/>
            </a:solidFill>
            <a:prstDash val="solid"/>
            <a:round/>
            <a:headEnd len="sm" w="sm" type="none"/>
            <a:tailEnd len="sm" w="sm" type="none"/>
          </a:ln>
          <a:effectLst>
            <a:outerShdw blurRad="57150" rotWithShape="0" algn="bl" dir="5400000" dist="19050">
              <a:schemeClr val="accent6">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2020-09-28T08:25:30Z</dcterms:created>
  <dc:creator>백 동희</dc:creator>
</cp:coreProperties>
</file>